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84" r:id="rId6"/>
    <p:sldId id="264" r:id="rId7"/>
    <p:sldId id="268" r:id="rId8"/>
    <p:sldId id="283" r:id="rId9"/>
    <p:sldId id="288" r:id="rId10"/>
    <p:sldId id="287" r:id="rId11"/>
    <p:sldId id="266" r:id="rId12"/>
    <p:sldId id="270" r:id="rId13"/>
    <p:sldId id="275" r:id="rId14"/>
    <p:sldId id="289" r:id="rId15"/>
    <p:sldId id="269" r:id="rId16"/>
    <p:sldId id="285" r:id="rId17"/>
    <p:sldId id="286" r:id="rId18"/>
    <p:sldId id="282" r:id="rId19"/>
    <p:sldId id="276" r:id="rId2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 Chang" initials="NC" lastIdx="1" clrIdx="0">
    <p:extLst>
      <p:ext uri="{19B8F6BF-5375-455C-9EA6-DF929625EA0E}">
        <p15:presenceInfo xmlns:p15="http://schemas.microsoft.com/office/powerpoint/2012/main" userId="6651ce19232f39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491" autoAdjust="0"/>
  </p:normalViewPr>
  <p:slideViewPr>
    <p:cSldViewPr snapToGrid="0">
      <p:cViewPr varScale="1">
        <p:scale>
          <a:sx n="59" d="100"/>
          <a:sy n="59" d="100"/>
        </p:scale>
        <p:origin x="1320" y="66"/>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ea typeface="微软雅黑" panose="020B0503020204020204" pitchFamily="34" charset="-122"/>
              </a:defRPr>
            </a:lvl1pPr>
          </a:lstStyle>
          <a:p>
            <a:fld id="{8BEFEC64-3B02-48AC-B709-B2823D518D38}" type="datetimeFigureOut">
              <a:rPr lang="zh-CN" altLang="en-US" smtClean="0"/>
              <a:pPr/>
              <a:t>2019/5/11</a:t>
            </a:fld>
            <a:endParaRPr lang="zh-CN" altLang="en-US" dirty="0"/>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2587AEE7-B495-4867-BA7D-C57079FABFCA}" type="slidenum">
              <a:rPr lang="zh-CN" altLang="en-US" smtClean="0"/>
              <a:pPr/>
              <a:t>‹#›</a:t>
            </a:fld>
            <a:endParaRPr lang="zh-CN" altLang="en-US" dirty="0"/>
          </a:p>
        </p:txBody>
      </p:sp>
    </p:spTree>
    <p:extLst>
      <p:ext uri="{BB962C8B-B14F-4D97-AF65-F5344CB8AC3E}">
        <p14:creationId xmlns:p14="http://schemas.microsoft.com/office/powerpoint/2010/main" val="81815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1</a:t>
            </a:fld>
            <a:endParaRPr lang="zh-CN" altLang="en-US" dirty="0"/>
          </a:p>
        </p:txBody>
      </p:sp>
    </p:spTree>
    <p:extLst>
      <p:ext uri="{BB962C8B-B14F-4D97-AF65-F5344CB8AC3E}">
        <p14:creationId xmlns:p14="http://schemas.microsoft.com/office/powerpoint/2010/main" val="1575066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农产品受季节性影响比较大 按照一个季度 </a:t>
            </a:r>
            <a:r>
              <a:rPr lang="en-US" altLang="zh-CN" dirty="0"/>
              <a:t>90</a:t>
            </a:r>
            <a:r>
              <a:rPr lang="zh-CN" altLang="en-US" dirty="0"/>
              <a:t>天</a:t>
            </a:r>
            <a:endParaRPr lang="en-US" altLang="zh-CN" dirty="0"/>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16</a:t>
            </a:fld>
            <a:endParaRPr lang="zh-CN" altLang="en-US" dirty="0"/>
          </a:p>
        </p:txBody>
      </p:sp>
    </p:spTree>
    <p:extLst>
      <p:ext uri="{BB962C8B-B14F-4D97-AF65-F5344CB8AC3E}">
        <p14:creationId xmlns:p14="http://schemas.microsoft.com/office/powerpoint/2010/main" val="1633743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从表中信息能看出什么</a:t>
            </a:r>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17</a:t>
            </a:fld>
            <a:endParaRPr lang="zh-CN" altLang="en-US" dirty="0"/>
          </a:p>
        </p:txBody>
      </p:sp>
    </p:spTree>
    <p:extLst>
      <p:ext uri="{BB962C8B-B14F-4D97-AF65-F5344CB8AC3E}">
        <p14:creationId xmlns:p14="http://schemas.microsoft.com/office/powerpoint/2010/main" val="241073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微软雅黑" panose="020B0503020204020204" pitchFamily="34" charset="-122"/>
                <a:cs typeface="+mn-cs"/>
              </a:rPr>
              <a:t>首先用户注册账号进行登录，然后本平台会自动识别用户权限，如果是普通用户将会看到上个月产品流通和各类热销产品的汇总数据，进入详情页可以查询各类产品的历史价格行情；如果平台识别出该用户为会员用户，除了普通用户的基本功能之外，还可以进行产品查询搜索进行单一产品的历史价格查询和对该产品的未来数据分析预测；每种类型的用户都可以打印各类产品的价格图表方便今后直接查看。除此之外。管理员用户，负责每天的数据维护和更新还有用户权限的分配；但是因为目前该应用平台的推广和正处在成熟优化阶段，目前所有用户都免费享有会员用户的所有权限，所有历史数据也未在云端同步，各个用户也同时享有管理员权限，按天可以同步爬去所有数据。</a:t>
            </a:r>
            <a:endParaRPr lang="en-US" altLang="zh-CN" sz="1200" kern="1200" dirty="0">
              <a:solidFill>
                <a:schemeClr val="tx1"/>
              </a:solidFill>
              <a:effectLst/>
              <a:latin typeface="+mn-lt"/>
              <a:ea typeface="微软雅黑" panose="020B0503020204020204" pitchFamily="34" charset="-122"/>
              <a:cs typeface="+mn-cs"/>
            </a:endParaRPr>
          </a:p>
          <a:p>
            <a:r>
              <a:rPr lang="zh-CN" altLang="zh-CN" sz="1200" kern="1200" dirty="0">
                <a:solidFill>
                  <a:schemeClr val="tx1"/>
                </a:solidFill>
                <a:effectLst/>
                <a:latin typeface="+mn-lt"/>
                <a:ea typeface="微软雅黑" panose="020B0503020204020204" pitchFamily="34" charset="-122"/>
                <a:cs typeface="+mn-cs"/>
              </a:rPr>
              <a:t>本应用平台的主要核心功能为：产品未来价格预测和数据爬取等。</a:t>
            </a:r>
            <a:endParaRPr lang="zh-CN" altLang="en-US" dirty="0"/>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4</a:t>
            </a:fld>
            <a:endParaRPr lang="zh-CN" altLang="en-US" dirty="0"/>
          </a:p>
        </p:txBody>
      </p:sp>
    </p:spTree>
    <p:extLst>
      <p:ext uri="{BB962C8B-B14F-4D97-AF65-F5344CB8AC3E}">
        <p14:creationId xmlns:p14="http://schemas.microsoft.com/office/powerpoint/2010/main" val="875691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微软雅黑" panose="020B0503020204020204" pitchFamily="34" charset="-122"/>
                <a:cs typeface="+mn-cs"/>
              </a:rPr>
              <a:t>由于本系统的业务性并不十分复杂，主要建立了</a:t>
            </a:r>
            <a:r>
              <a:rPr lang="en-US" altLang="zh-CN" sz="1200" kern="1200" dirty="0">
                <a:solidFill>
                  <a:schemeClr val="tx1"/>
                </a:solidFill>
                <a:effectLst/>
                <a:latin typeface="+mn-lt"/>
                <a:ea typeface="微软雅黑" panose="020B0503020204020204" pitchFamily="34" charset="-122"/>
                <a:cs typeface="+mn-cs"/>
              </a:rPr>
              <a:t>6</a:t>
            </a:r>
            <a:r>
              <a:rPr lang="zh-CN" altLang="zh-CN" sz="1200" kern="1200" dirty="0">
                <a:solidFill>
                  <a:schemeClr val="tx1"/>
                </a:solidFill>
                <a:effectLst/>
                <a:latin typeface="+mn-lt"/>
                <a:ea typeface="微软雅黑" panose="020B0503020204020204" pitchFamily="34" charset="-122"/>
                <a:cs typeface="+mn-cs"/>
              </a:rPr>
              <a:t>张数据表，表之间相互独立，表内有唯一的主键</a:t>
            </a:r>
            <a:r>
              <a:rPr lang="zh-CN" altLang="en-US" sz="1200" kern="1200" dirty="0">
                <a:solidFill>
                  <a:schemeClr val="tx1"/>
                </a:solidFill>
                <a:effectLst/>
                <a:latin typeface="+mn-lt"/>
                <a:ea typeface="微软雅黑" panose="020B0503020204020204" pitchFamily="34" charset="-122"/>
                <a:cs typeface="+mn-cs"/>
              </a:rPr>
              <a:t>。</a:t>
            </a:r>
            <a:endParaRPr lang="en-US" altLang="zh-CN" sz="1200" kern="1200" dirty="0">
              <a:solidFill>
                <a:schemeClr val="tx1"/>
              </a:solidFill>
              <a:effectLst/>
              <a:latin typeface="+mn-lt"/>
              <a:ea typeface="微软雅黑" panose="020B0503020204020204" pitchFamily="34" charset="-122"/>
              <a:cs typeface="+mn-cs"/>
            </a:endParaRPr>
          </a:p>
          <a:p>
            <a:r>
              <a:rPr lang="en-US" altLang="zh-CN" sz="1200" kern="1200" dirty="0" err="1">
                <a:solidFill>
                  <a:schemeClr val="tx1"/>
                </a:solidFill>
                <a:effectLst/>
                <a:latin typeface="+mn-lt"/>
                <a:ea typeface="微软雅黑" panose="020B0503020204020204" pitchFamily="34" charset="-122"/>
                <a:cs typeface="+mn-cs"/>
              </a:rPr>
              <a:t>Product_info</a:t>
            </a:r>
            <a:r>
              <a:rPr lang="zh-CN" altLang="en-US" sz="1200" kern="1200" dirty="0">
                <a:solidFill>
                  <a:schemeClr val="tx1"/>
                </a:solidFill>
                <a:effectLst/>
                <a:latin typeface="+mn-lt"/>
                <a:ea typeface="微软雅黑" panose="020B0503020204020204" pitchFamily="34" charset="-122"/>
                <a:cs typeface="+mn-cs"/>
              </a:rPr>
              <a:t>主要是产品的基本信息，其他表和这张表进行关联可以得到产品的名称，这样避免了产品名称字段的冗余，也可以很好的对产品进行管理。</a:t>
            </a:r>
            <a:endParaRPr lang="zh-CN" altLang="en-US" dirty="0"/>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5</a:t>
            </a:fld>
            <a:endParaRPr lang="zh-CN" altLang="en-US" dirty="0"/>
          </a:p>
        </p:txBody>
      </p:sp>
    </p:spTree>
    <p:extLst>
      <p:ext uri="{BB962C8B-B14F-4D97-AF65-F5344CB8AC3E}">
        <p14:creationId xmlns:p14="http://schemas.microsoft.com/office/powerpoint/2010/main" val="109163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微软雅黑" panose="020B0503020204020204" pitchFamily="34" charset="-122"/>
                <a:cs typeface="+mn-cs"/>
              </a:rPr>
              <a:t>本系统的功能模块分为横向功能和纵向功能。</a:t>
            </a:r>
            <a:endParaRPr lang="en-US" altLang="zh-CN" sz="1200" kern="1200" dirty="0">
              <a:solidFill>
                <a:schemeClr val="tx1"/>
              </a:solidFill>
              <a:effectLst/>
              <a:latin typeface="+mn-lt"/>
              <a:ea typeface="微软雅黑" panose="020B0503020204020204" pitchFamily="34" charset="-122"/>
              <a:cs typeface="+mn-cs"/>
            </a:endParaRPr>
          </a:p>
          <a:p>
            <a:r>
              <a:rPr lang="zh-CN" altLang="zh-CN" sz="1200" kern="1200" dirty="0">
                <a:solidFill>
                  <a:schemeClr val="tx1"/>
                </a:solidFill>
                <a:effectLst/>
                <a:latin typeface="+mn-lt"/>
                <a:ea typeface="微软雅黑" panose="020B0503020204020204" pitchFamily="34" charset="-122"/>
                <a:cs typeface="+mn-cs"/>
              </a:rPr>
              <a:t>横向功能包括：用户管理、大屏展示、产品搜索、产品分析和数据获取等等大类功能；</a:t>
            </a:r>
            <a:endParaRPr lang="en-US" altLang="zh-CN" sz="1200" kern="1200" dirty="0">
              <a:solidFill>
                <a:schemeClr val="tx1"/>
              </a:solidFill>
              <a:effectLst/>
              <a:latin typeface="+mn-lt"/>
              <a:ea typeface="微软雅黑" panose="020B0503020204020204" pitchFamily="34" charset="-122"/>
              <a:cs typeface="+mn-cs"/>
            </a:endParaRPr>
          </a:p>
          <a:p>
            <a:r>
              <a:rPr lang="zh-CN" altLang="zh-CN" sz="1200" kern="1200" dirty="0">
                <a:solidFill>
                  <a:schemeClr val="tx1"/>
                </a:solidFill>
                <a:effectLst/>
                <a:latin typeface="+mn-lt"/>
                <a:ea typeface="微软雅黑" panose="020B0503020204020204" pitchFamily="34" charset="-122"/>
                <a:cs typeface="+mn-cs"/>
              </a:rPr>
              <a:t>纵向功能细分为依次细分为：用户</a:t>
            </a:r>
            <a:r>
              <a:rPr lang="zh-CN" altLang="en-US" sz="1200" kern="1200" dirty="0">
                <a:solidFill>
                  <a:schemeClr val="tx1"/>
                </a:solidFill>
                <a:effectLst/>
                <a:latin typeface="+mn-lt"/>
                <a:ea typeface="微软雅黑" panose="020B0503020204020204" pitchFamily="34" charset="-122"/>
                <a:cs typeface="+mn-cs"/>
              </a:rPr>
              <a:t>的</a:t>
            </a:r>
            <a:r>
              <a:rPr lang="zh-CN" altLang="zh-CN" sz="1200" kern="1200" dirty="0">
                <a:solidFill>
                  <a:schemeClr val="tx1"/>
                </a:solidFill>
                <a:effectLst/>
                <a:latin typeface="+mn-lt"/>
                <a:ea typeface="微软雅黑" panose="020B0503020204020204" pitchFamily="34" charset="-122"/>
                <a:cs typeface="+mn-cs"/>
              </a:rPr>
              <a:t>注册</a:t>
            </a:r>
            <a:r>
              <a:rPr lang="zh-CN" altLang="en-US" sz="1200" kern="1200" dirty="0">
                <a:solidFill>
                  <a:schemeClr val="tx1"/>
                </a:solidFill>
                <a:effectLst/>
                <a:latin typeface="+mn-lt"/>
                <a:ea typeface="微软雅黑" panose="020B0503020204020204" pitchFamily="34" charset="-122"/>
                <a:cs typeface="+mn-cs"/>
              </a:rPr>
              <a:t>和</a:t>
            </a:r>
            <a:r>
              <a:rPr lang="zh-CN" altLang="zh-CN" sz="1200" kern="1200" dirty="0">
                <a:solidFill>
                  <a:schemeClr val="tx1"/>
                </a:solidFill>
                <a:effectLst/>
                <a:latin typeface="+mn-lt"/>
                <a:ea typeface="微软雅黑" panose="020B0503020204020204" pitchFamily="34" charset="-122"/>
                <a:cs typeface="+mn-cs"/>
              </a:rPr>
              <a:t>登录，</a:t>
            </a:r>
            <a:r>
              <a:rPr lang="zh-CN" altLang="en-US" sz="1200" kern="1200" dirty="0">
                <a:solidFill>
                  <a:schemeClr val="tx1"/>
                </a:solidFill>
                <a:effectLst/>
                <a:latin typeface="+mn-lt"/>
                <a:ea typeface="微软雅黑" panose="020B0503020204020204" pitchFamily="34" charset="-122"/>
                <a:cs typeface="+mn-cs"/>
              </a:rPr>
              <a:t>全国农产品上月流通总量和占比数据的可视化显示，产品的价格走势和未来价格预测趋势可视化显示和网络爬虫等等</a:t>
            </a:r>
            <a:endParaRPr lang="en-US" altLang="zh-CN" sz="1200" kern="1200" dirty="0">
              <a:solidFill>
                <a:schemeClr val="tx1"/>
              </a:solidFill>
              <a:effectLst/>
              <a:latin typeface="+mn-lt"/>
              <a:ea typeface="微软雅黑" panose="020B0503020204020204" pitchFamily="34" charset="-122"/>
              <a:cs typeface="+mn-cs"/>
            </a:endParaRPr>
          </a:p>
          <a:p>
            <a:r>
              <a:rPr lang="zh-CN" altLang="en-US" sz="1200" kern="1200" dirty="0">
                <a:solidFill>
                  <a:schemeClr val="tx1"/>
                </a:solidFill>
                <a:effectLst/>
                <a:latin typeface="+mn-lt"/>
                <a:ea typeface="微软雅黑" panose="020B0503020204020204" pitchFamily="34" charset="-122"/>
                <a:cs typeface="+mn-cs"/>
              </a:rPr>
              <a:t>下面我就主要介绍核心功能，网络爬虫和未来数据预测</a:t>
            </a:r>
            <a:endParaRPr lang="zh-CN" altLang="en-US" dirty="0"/>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7</a:t>
            </a:fld>
            <a:endParaRPr lang="zh-CN" altLang="en-US" dirty="0"/>
          </a:p>
        </p:txBody>
      </p:sp>
    </p:spTree>
    <p:extLst>
      <p:ext uri="{BB962C8B-B14F-4D97-AF65-F5344CB8AC3E}">
        <p14:creationId xmlns:p14="http://schemas.microsoft.com/office/powerpoint/2010/main" val="2948259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微软雅黑" panose="020B0503020204020204" pitchFamily="34" charset="-122"/>
                <a:cs typeface="+mn-cs"/>
              </a:rPr>
              <a:t>首先需要前期调研进行爬取网站选取，本系统</a:t>
            </a:r>
            <a:r>
              <a:rPr lang="zh-CN" altLang="en-US" sz="1200" kern="1200" dirty="0">
                <a:solidFill>
                  <a:schemeClr val="tx1"/>
                </a:solidFill>
                <a:effectLst/>
                <a:latin typeface="+mn-lt"/>
                <a:ea typeface="微软雅黑" panose="020B0503020204020204" pitchFamily="34" charset="-122"/>
                <a:cs typeface="+mn-cs"/>
              </a:rPr>
              <a:t>需要爬取的</a:t>
            </a:r>
            <a:r>
              <a:rPr lang="zh-CN" altLang="zh-CN" sz="1200" kern="1200" dirty="0">
                <a:solidFill>
                  <a:schemeClr val="tx1"/>
                </a:solidFill>
                <a:effectLst/>
                <a:latin typeface="+mn-lt"/>
                <a:ea typeface="微软雅黑" panose="020B0503020204020204" pitchFamily="34" charset="-122"/>
                <a:cs typeface="+mn-cs"/>
              </a:rPr>
              <a:t>网站是由我的导师所提供的。确定了要爬取的网站之后就要先注册该网站的账号，为了防止该网站的反爬虫机制，需要将登录账号后的</a:t>
            </a:r>
            <a:r>
              <a:rPr lang="en-US" altLang="zh-CN" sz="1200" kern="1200" dirty="0">
                <a:solidFill>
                  <a:schemeClr val="tx1"/>
                </a:solidFill>
                <a:effectLst/>
                <a:latin typeface="+mn-lt"/>
                <a:ea typeface="微软雅黑" panose="020B0503020204020204" pitchFamily="34" charset="-122"/>
                <a:cs typeface="+mn-cs"/>
              </a:rPr>
              <a:t>Cookie</a:t>
            </a:r>
            <a:r>
              <a:rPr lang="zh-CN" altLang="zh-CN" sz="1200" kern="1200" dirty="0">
                <a:solidFill>
                  <a:schemeClr val="tx1"/>
                </a:solidFill>
                <a:effectLst/>
                <a:latin typeface="+mn-lt"/>
                <a:ea typeface="微软雅黑" panose="020B0503020204020204" pitchFamily="34" charset="-122"/>
                <a:cs typeface="+mn-cs"/>
              </a:rPr>
              <a:t>信息添加到</a:t>
            </a:r>
            <a:r>
              <a:rPr lang="en-US" altLang="zh-CN" sz="1200" kern="1200" dirty="0">
                <a:solidFill>
                  <a:schemeClr val="tx1"/>
                </a:solidFill>
                <a:effectLst/>
                <a:latin typeface="+mn-lt"/>
                <a:ea typeface="微软雅黑" panose="020B0503020204020204" pitchFamily="34" charset="-122"/>
                <a:cs typeface="+mn-cs"/>
              </a:rPr>
              <a:t>HTTP</a:t>
            </a:r>
            <a:r>
              <a:rPr lang="zh-CN" altLang="zh-CN" sz="1200" kern="1200" dirty="0">
                <a:solidFill>
                  <a:schemeClr val="tx1"/>
                </a:solidFill>
                <a:effectLst/>
                <a:latin typeface="+mn-lt"/>
                <a:ea typeface="微软雅黑" panose="020B0503020204020204" pitchFamily="34" charset="-122"/>
                <a:cs typeface="+mn-cs"/>
              </a:rPr>
              <a:t>请求的头部。接着就要对该网站的</a:t>
            </a:r>
            <a:r>
              <a:rPr lang="en-US" altLang="zh-CN" sz="1200" kern="1200" dirty="0" err="1">
                <a:solidFill>
                  <a:schemeClr val="tx1"/>
                </a:solidFill>
                <a:effectLst/>
                <a:latin typeface="+mn-lt"/>
                <a:ea typeface="微软雅黑" panose="020B0503020204020204" pitchFamily="34" charset="-122"/>
                <a:cs typeface="+mn-cs"/>
              </a:rPr>
              <a:t>url</a:t>
            </a:r>
            <a:r>
              <a:rPr lang="zh-CN" altLang="zh-CN" sz="1200" kern="1200" dirty="0">
                <a:solidFill>
                  <a:schemeClr val="tx1"/>
                </a:solidFill>
                <a:effectLst/>
                <a:latin typeface="+mn-lt"/>
                <a:ea typeface="微软雅黑" panose="020B0503020204020204" pitchFamily="34" charset="-122"/>
                <a:cs typeface="+mn-cs"/>
              </a:rPr>
              <a:t>进行不断请求解析，然后进行对所爬取</a:t>
            </a:r>
            <a:r>
              <a:rPr lang="en-US" altLang="zh-CN" sz="1200" kern="1200" dirty="0">
                <a:solidFill>
                  <a:schemeClr val="tx1"/>
                </a:solidFill>
                <a:effectLst/>
                <a:latin typeface="+mn-lt"/>
                <a:ea typeface="微软雅黑" panose="020B0503020204020204" pitchFamily="34" charset="-122"/>
                <a:cs typeface="+mn-cs"/>
              </a:rPr>
              <a:t>html</a:t>
            </a:r>
            <a:r>
              <a:rPr lang="zh-CN" altLang="zh-CN" sz="1200" kern="1200" dirty="0">
                <a:solidFill>
                  <a:schemeClr val="tx1"/>
                </a:solidFill>
                <a:effectLst/>
                <a:latin typeface="+mn-lt"/>
                <a:ea typeface="微软雅黑" panose="020B0503020204020204" pitchFamily="34" charset="-122"/>
                <a:cs typeface="+mn-cs"/>
              </a:rPr>
              <a:t>页面的正则匹配。只有符合我们要求的有效规范数据才会被存储在数据库中。因为数据量比较大，所以在这里使用了多线程并发存储数据</a:t>
            </a:r>
            <a:r>
              <a:rPr lang="zh-CN" altLang="en-US" sz="1200" kern="1200" dirty="0">
                <a:solidFill>
                  <a:schemeClr val="tx1"/>
                </a:solidFill>
                <a:effectLst/>
                <a:latin typeface="+mn-lt"/>
                <a:ea typeface="微软雅黑" panose="020B0503020204020204" pitchFamily="34" charset="-122"/>
                <a:cs typeface="+mn-cs"/>
              </a:rPr>
              <a:t>，</a:t>
            </a:r>
            <a:r>
              <a:rPr lang="zh-CN" altLang="en-US" dirty="0"/>
              <a:t>后台会根据最终需要爬取数据量的多少来动态的分配线程数，按照更新每一天的数据分配</a:t>
            </a:r>
            <a:r>
              <a:rPr lang="en-US" altLang="zh-CN" dirty="0"/>
              <a:t>5</a:t>
            </a:r>
            <a:r>
              <a:rPr lang="zh-CN" altLang="en-US" dirty="0"/>
              <a:t>个线程这个标准，最多支持</a:t>
            </a:r>
            <a:r>
              <a:rPr lang="en-US" altLang="zh-CN" dirty="0"/>
              <a:t>20</a:t>
            </a:r>
            <a:r>
              <a:rPr lang="zh-CN" altLang="en-US" dirty="0"/>
              <a:t>个线程同时进行数据爬取。</a:t>
            </a:r>
            <a:r>
              <a:rPr lang="zh-CN" altLang="zh-CN" sz="1200" kern="1200" dirty="0">
                <a:solidFill>
                  <a:schemeClr val="tx1"/>
                </a:solidFill>
                <a:effectLst/>
                <a:latin typeface="+mn-lt"/>
                <a:ea typeface="微软雅黑" panose="020B0503020204020204" pitchFamily="34" charset="-122"/>
                <a:cs typeface="+mn-cs"/>
              </a:rPr>
              <a:t>这样不仅保证了爬虫获取数据效率的高效，同时还能有效防止所登录</a:t>
            </a:r>
            <a:r>
              <a:rPr lang="en-US" altLang="zh-CN" sz="1200" kern="1200" dirty="0">
                <a:solidFill>
                  <a:schemeClr val="tx1"/>
                </a:solidFill>
                <a:effectLst/>
                <a:latin typeface="+mn-lt"/>
                <a:ea typeface="微软雅黑" panose="020B0503020204020204" pitchFamily="34" charset="-122"/>
                <a:cs typeface="+mn-cs"/>
              </a:rPr>
              <a:t>Cookie</a:t>
            </a:r>
            <a:r>
              <a:rPr lang="zh-CN" altLang="zh-CN" sz="1200" kern="1200" dirty="0">
                <a:solidFill>
                  <a:schemeClr val="tx1"/>
                </a:solidFill>
                <a:effectLst/>
                <a:latin typeface="+mn-lt"/>
                <a:ea typeface="微软雅黑" panose="020B0503020204020204" pitchFamily="34" charset="-122"/>
                <a:cs typeface="+mn-cs"/>
              </a:rPr>
              <a:t>信息的过期而导致数据获取失败。</a:t>
            </a:r>
          </a:p>
          <a:p>
            <a:endParaRPr lang="zh-CN" altLang="en-US" dirty="0"/>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8</a:t>
            </a:fld>
            <a:endParaRPr lang="zh-CN" altLang="en-US" dirty="0"/>
          </a:p>
        </p:txBody>
      </p:sp>
    </p:spTree>
    <p:extLst>
      <p:ext uri="{BB962C8B-B14F-4D97-AF65-F5344CB8AC3E}">
        <p14:creationId xmlns:p14="http://schemas.microsoft.com/office/powerpoint/2010/main" val="3070870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爬取每天的数据，截止到昨天的总量有接近</a:t>
            </a:r>
            <a:r>
              <a:rPr lang="en-US" altLang="zh-CN" dirty="0"/>
              <a:t>18w</a:t>
            </a:r>
            <a:r>
              <a:rPr lang="zh-CN" altLang="en-US" dirty="0"/>
              <a:t>的数据，每天用</a:t>
            </a:r>
            <a:r>
              <a:rPr lang="en-US" altLang="zh-CN" dirty="0"/>
              <a:t>shell</a:t>
            </a:r>
            <a:r>
              <a:rPr lang="zh-CN" altLang="en-US" dirty="0"/>
              <a:t>脚本定时在服务器上进行数据爬取</a:t>
            </a:r>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10</a:t>
            </a:fld>
            <a:endParaRPr lang="zh-CN" altLang="en-US" dirty="0"/>
          </a:p>
        </p:txBody>
      </p:sp>
    </p:spTree>
    <p:extLst>
      <p:ext uri="{BB962C8B-B14F-4D97-AF65-F5344CB8AC3E}">
        <p14:creationId xmlns:p14="http://schemas.microsoft.com/office/powerpoint/2010/main" val="221878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微软雅黑" panose="020B0503020204020204" pitchFamily="34" charset="-122"/>
                <a:cs typeface="+mn-cs"/>
              </a:rPr>
              <a:t>指数平滑法对实际序列具有平滑作用，加权系数（平滑系数）越小，平滑作用越强，但是对实际数据的变动反映较迟缓；</a:t>
            </a:r>
          </a:p>
          <a:p>
            <a:r>
              <a:rPr lang="zh-CN" altLang="en-US" sz="1200" b="0" i="0" kern="1200" dirty="0">
                <a:solidFill>
                  <a:schemeClr val="tx1"/>
                </a:solidFill>
                <a:effectLst/>
                <a:latin typeface="+mn-lt"/>
                <a:ea typeface="微软雅黑" panose="020B0503020204020204" pitchFamily="34" charset="-122"/>
                <a:cs typeface="+mn-cs"/>
              </a:rPr>
              <a:t>在实际序列的线性变动部分，指数平滑值序列出现一定的滞后偏差的程度随着权系数</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平滑系数</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的增大而减少；但当时间序列的变动出现直线趋势时，用一次指数平滑法来进行预测仍将存在着明显的滞后偏差。因此，也需要进行修正。</a:t>
            </a:r>
          </a:p>
          <a:p>
            <a:r>
              <a:rPr lang="zh-CN" altLang="en-US" sz="1200" b="0" i="0" kern="1200" dirty="0">
                <a:solidFill>
                  <a:schemeClr val="tx1"/>
                </a:solidFill>
                <a:effectLst/>
                <a:latin typeface="+mn-lt"/>
                <a:ea typeface="微软雅黑" panose="020B0503020204020204" pitchFamily="34" charset="-122"/>
                <a:cs typeface="+mn-cs"/>
              </a:rPr>
              <a:t>修正的方法也是在一次指数平滑的基础上再进行二次指数平滑，利用滞后偏差的规律找出曲线的发展方向和发展趋势，然后建立直线趋势预测模型。</a:t>
            </a:r>
          </a:p>
          <a:p>
            <a:endParaRPr lang="zh-CN" altLang="en-US" dirty="0"/>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11</a:t>
            </a:fld>
            <a:endParaRPr lang="zh-CN" altLang="en-US" dirty="0"/>
          </a:p>
        </p:txBody>
      </p:sp>
    </p:spTree>
    <p:extLst>
      <p:ext uri="{BB962C8B-B14F-4D97-AF65-F5344CB8AC3E}">
        <p14:creationId xmlns:p14="http://schemas.microsoft.com/office/powerpoint/2010/main" val="128709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讲解每部分模块</a:t>
            </a:r>
          </a:p>
        </p:txBody>
      </p:sp>
      <p:sp>
        <p:nvSpPr>
          <p:cNvPr id="4" name="灯片编号占位符 3"/>
          <p:cNvSpPr>
            <a:spLocks noGrp="1"/>
          </p:cNvSpPr>
          <p:nvPr>
            <p:ph type="sldNum" sz="quarter" idx="5"/>
          </p:nvPr>
        </p:nvSpPr>
        <p:spPr/>
        <p:txBody>
          <a:bodyPr/>
          <a:lstStyle/>
          <a:p>
            <a:fld id="{2587AEE7-B495-4867-BA7D-C57079FABFCA}" type="slidenum">
              <a:rPr lang="zh-CN" altLang="en-US" smtClean="0"/>
              <a:pPr/>
              <a:t>14</a:t>
            </a:fld>
            <a:endParaRPr lang="zh-CN" altLang="en-US" dirty="0"/>
          </a:p>
        </p:txBody>
      </p:sp>
    </p:spTree>
    <p:extLst>
      <p:ext uri="{BB962C8B-B14F-4D97-AF65-F5344CB8AC3E}">
        <p14:creationId xmlns:p14="http://schemas.microsoft.com/office/powerpoint/2010/main" val="186628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1" name="矩形 10"/>
          <p:cNvSpPr/>
          <p:nvPr userDrawn="1"/>
        </p:nvSpPr>
        <p:spPr>
          <a:xfrm>
            <a:off x="11416864" y="6611779"/>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rPr>
              <a:t>PPT</a:t>
            </a:r>
            <a:r>
              <a:rPr kumimoji="0" lang="zh-CN" altLang="en-US" sz="100" b="0" i="0" u="none" strike="noStrike" kern="0" cap="none" spc="0" normalizeH="0" baseline="0" noProof="0" dirty="0">
                <a:ln>
                  <a:noFill/>
                </a:ln>
                <a:solidFill>
                  <a:prstClr val="black"/>
                </a:solidFill>
                <a:effectLst/>
                <a:uLnTx/>
                <a:uFillTx/>
              </a:rPr>
              <a:t>模板下载：</a:t>
            </a:r>
            <a:r>
              <a:rPr kumimoji="0" lang="en-US" altLang="zh-CN" sz="100" b="0" i="0" u="none" strike="noStrike" kern="0" cap="none" spc="0" normalizeH="0" baseline="0" noProof="0" dirty="0">
                <a:ln>
                  <a:noFill/>
                </a:ln>
                <a:solidFill>
                  <a:prstClr val="black"/>
                </a:solidFill>
                <a:effectLst/>
                <a:uLnTx/>
                <a:uFillTx/>
              </a:rPr>
              <a:t>www.1ppt.com/moban/     </a:t>
            </a:r>
            <a:r>
              <a:rPr kumimoji="0" lang="zh-CN" altLang="en-US" sz="100" b="0" i="0" u="none" strike="noStrike" kern="0" cap="none" spc="0" normalizeH="0" baseline="0" noProof="0" dirty="0">
                <a:ln>
                  <a:noFill/>
                </a:ln>
                <a:solidFill>
                  <a:prstClr val="black"/>
                </a:solidFill>
                <a:effectLst/>
                <a:uLnTx/>
                <a:uFillTx/>
              </a:rPr>
              <a:t>行业</a:t>
            </a:r>
            <a:r>
              <a:rPr kumimoji="0" lang="en-US" altLang="zh-CN" sz="100" b="0" i="0" u="none" strike="noStrike" kern="0" cap="none" spc="0" normalizeH="0" baseline="0" noProof="0" dirty="0">
                <a:ln>
                  <a:noFill/>
                </a:ln>
                <a:solidFill>
                  <a:prstClr val="black"/>
                </a:solidFill>
                <a:effectLst/>
                <a:uLnTx/>
                <a:uFillTx/>
              </a:rPr>
              <a:t>PPT</a:t>
            </a:r>
            <a:r>
              <a:rPr kumimoji="0" lang="zh-CN" altLang="en-US" sz="100" b="0" i="0" u="none" strike="noStrike" kern="0" cap="none" spc="0" normalizeH="0" baseline="0" noProof="0" dirty="0">
                <a:ln>
                  <a:noFill/>
                </a:ln>
                <a:solidFill>
                  <a:prstClr val="black"/>
                </a:solidFill>
                <a:effectLst/>
                <a:uLnTx/>
                <a:uFillTx/>
              </a:rPr>
              <a:t>模板：</a:t>
            </a:r>
            <a:r>
              <a:rPr kumimoji="0" lang="en-US" altLang="zh-CN" sz="100" b="0" i="0" u="none" strike="noStrike" kern="0" cap="none" spc="0" normalizeH="0" baseline="0" noProof="0" dirty="0">
                <a:ln>
                  <a:noFill/>
                </a:ln>
                <a:solidFill>
                  <a:prstClr val="black"/>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black"/>
                </a:solidFill>
                <a:effectLst/>
                <a:uLnTx/>
                <a:uFillTx/>
              </a:rPr>
              <a:t>节日</a:t>
            </a:r>
            <a:r>
              <a:rPr kumimoji="0" lang="en-US" altLang="zh-CN" sz="100" b="0" i="0" u="none" strike="noStrike" kern="0" cap="none" spc="0" normalizeH="0" baseline="0" noProof="0" dirty="0">
                <a:ln>
                  <a:noFill/>
                </a:ln>
                <a:solidFill>
                  <a:prstClr val="black"/>
                </a:solidFill>
                <a:effectLst/>
                <a:uLnTx/>
                <a:uFillTx/>
              </a:rPr>
              <a:t>PPT</a:t>
            </a:r>
            <a:r>
              <a:rPr kumimoji="0" lang="zh-CN" altLang="en-US" sz="100" b="0" i="0" u="none" strike="noStrike" kern="0" cap="none" spc="0" normalizeH="0" baseline="0" noProof="0" dirty="0">
                <a:ln>
                  <a:noFill/>
                </a:ln>
                <a:solidFill>
                  <a:prstClr val="black"/>
                </a:solidFill>
                <a:effectLst/>
                <a:uLnTx/>
                <a:uFillTx/>
              </a:rPr>
              <a:t>模板：</a:t>
            </a:r>
            <a:r>
              <a:rPr kumimoji="0" lang="en-US" altLang="zh-CN" sz="100" b="0" i="0" u="none" strike="noStrike" kern="0" cap="none" spc="0" normalizeH="0" baseline="0" noProof="0" dirty="0">
                <a:ln>
                  <a:noFill/>
                </a:ln>
                <a:solidFill>
                  <a:prstClr val="black"/>
                </a:solidFill>
                <a:effectLst/>
                <a:uLnTx/>
                <a:uFillTx/>
              </a:rPr>
              <a:t>www.1ppt.com/jieri/           PPT</a:t>
            </a:r>
            <a:r>
              <a:rPr kumimoji="0" lang="zh-CN" altLang="en-US" sz="100" b="0" i="0" u="none" strike="noStrike" kern="0" cap="none" spc="0" normalizeH="0" baseline="0" noProof="0" dirty="0">
                <a:ln>
                  <a:noFill/>
                </a:ln>
                <a:solidFill>
                  <a:prstClr val="black"/>
                </a:solidFill>
                <a:effectLst/>
                <a:uLnTx/>
                <a:uFillTx/>
              </a:rPr>
              <a:t>素材下载：</a:t>
            </a:r>
            <a:r>
              <a:rPr kumimoji="0" lang="en-US" altLang="zh-CN" sz="100" b="0" i="0" u="none" strike="noStrike" kern="0" cap="none" spc="0" normalizeH="0" baseline="0" noProof="0" dirty="0">
                <a:ln>
                  <a:noFill/>
                </a:ln>
                <a:solidFill>
                  <a:prstClr val="black"/>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rPr>
              <a:t>PPT</a:t>
            </a:r>
            <a:r>
              <a:rPr kumimoji="0" lang="zh-CN" altLang="en-US" sz="100" b="0" i="0" u="none" strike="noStrike" kern="0" cap="none" spc="0" normalizeH="0" baseline="0" noProof="0" dirty="0">
                <a:ln>
                  <a:noFill/>
                </a:ln>
                <a:solidFill>
                  <a:prstClr val="black"/>
                </a:solidFill>
                <a:effectLst/>
                <a:uLnTx/>
                <a:uFillTx/>
              </a:rPr>
              <a:t>背景图片：</a:t>
            </a:r>
            <a:r>
              <a:rPr kumimoji="0" lang="en-US" altLang="zh-CN" sz="100" b="0" i="0" u="none" strike="noStrike" kern="0" cap="none" spc="0" normalizeH="0" baseline="0" noProof="0" dirty="0">
                <a:ln>
                  <a:noFill/>
                </a:ln>
                <a:solidFill>
                  <a:prstClr val="black"/>
                </a:solidFill>
                <a:effectLst/>
                <a:uLnTx/>
                <a:uFillTx/>
              </a:rPr>
              <a:t>www.1ppt.com/beijing/      PPT</a:t>
            </a:r>
            <a:r>
              <a:rPr kumimoji="0" lang="zh-CN" altLang="en-US" sz="100" b="0" i="0" u="none" strike="noStrike" kern="0" cap="none" spc="0" normalizeH="0" baseline="0" noProof="0" dirty="0">
                <a:ln>
                  <a:noFill/>
                </a:ln>
                <a:solidFill>
                  <a:prstClr val="black"/>
                </a:solidFill>
                <a:effectLst/>
                <a:uLnTx/>
                <a:uFillTx/>
              </a:rPr>
              <a:t>图表下载：</a:t>
            </a:r>
            <a:r>
              <a:rPr kumimoji="0" lang="en-US" altLang="zh-CN" sz="100" b="0" i="0" u="none" strike="noStrike" kern="0" cap="none" spc="0" normalizeH="0" baseline="0" noProof="0" dirty="0">
                <a:ln>
                  <a:noFill/>
                </a:ln>
                <a:solidFill>
                  <a:prstClr val="black"/>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black"/>
                </a:solidFill>
                <a:effectLst/>
                <a:uLnTx/>
                <a:uFillTx/>
              </a:rPr>
              <a:t>优秀</a:t>
            </a:r>
            <a:r>
              <a:rPr kumimoji="0" lang="en-US" altLang="zh-CN" sz="100" b="0" i="0" u="none" strike="noStrike" kern="0" cap="none" spc="0" normalizeH="0" baseline="0" noProof="0" dirty="0">
                <a:ln>
                  <a:noFill/>
                </a:ln>
                <a:solidFill>
                  <a:prstClr val="black"/>
                </a:solidFill>
                <a:effectLst/>
                <a:uLnTx/>
                <a:uFillTx/>
              </a:rPr>
              <a:t>PPT</a:t>
            </a:r>
            <a:r>
              <a:rPr kumimoji="0" lang="zh-CN" altLang="en-US" sz="100" b="0" i="0" u="none" strike="noStrike" kern="0" cap="none" spc="0" normalizeH="0" baseline="0" noProof="0" dirty="0">
                <a:ln>
                  <a:noFill/>
                </a:ln>
                <a:solidFill>
                  <a:prstClr val="black"/>
                </a:solidFill>
                <a:effectLst/>
                <a:uLnTx/>
                <a:uFillTx/>
              </a:rPr>
              <a:t>下载：</a:t>
            </a:r>
            <a:r>
              <a:rPr kumimoji="0" lang="en-US" altLang="zh-CN" sz="100" b="0" i="0" u="none" strike="noStrike" kern="0" cap="none" spc="0" normalizeH="0" baseline="0" noProof="0" dirty="0">
                <a:ln>
                  <a:noFill/>
                </a:ln>
                <a:solidFill>
                  <a:prstClr val="black"/>
                </a:solidFill>
                <a:effectLst/>
                <a:uLnTx/>
                <a:uFillTx/>
              </a:rPr>
              <a:t>www.1ppt.com/xiazai/        PPT</a:t>
            </a:r>
            <a:r>
              <a:rPr kumimoji="0" lang="zh-CN" altLang="en-US" sz="100" b="0" i="0" u="none" strike="noStrike" kern="0" cap="none" spc="0" normalizeH="0" baseline="0" noProof="0" dirty="0">
                <a:ln>
                  <a:noFill/>
                </a:ln>
                <a:solidFill>
                  <a:prstClr val="black"/>
                </a:solidFill>
                <a:effectLst/>
                <a:uLnTx/>
                <a:uFillTx/>
              </a:rPr>
              <a:t>教程： </a:t>
            </a:r>
            <a:r>
              <a:rPr kumimoji="0" lang="en-US" altLang="zh-CN" sz="100" b="0" i="0" u="none" strike="noStrike" kern="0" cap="none" spc="0" normalizeH="0" baseline="0" noProof="0" dirty="0">
                <a:ln>
                  <a:noFill/>
                </a:ln>
                <a:solidFill>
                  <a:prstClr val="black"/>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rPr>
              <a:t>Word</a:t>
            </a:r>
            <a:r>
              <a:rPr kumimoji="0" lang="zh-CN" altLang="en-US" sz="100" b="0" i="0" u="none" strike="noStrike" kern="0" cap="none" spc="0" normalizeH="0" baseline="0" noProof="0" dirty="0">
                <a:ln>
                  <a:noFill/>
                </a:ln>
                <a:solidFill>
                  <a:prstClr val="black"/>
                </a:solidFill>
                <a:effectLst/>
                <a:uLnTx/>
                <a:uFillTx/>
              </a:rPr>
              <a:t>教程： </a:t>
            </a:r>
            <a:r>
              <a:rPr kumimoji="0" lang="en-US" altLang="zh-CN" sz="100" b="0" i="0" u="none" strike="noStrike" kern="0" cap="none" spc="0" normalizeH="0" baseline="0" noProof="0" dirty="0">
                <a:ln>
                  <a:noFill/>
                </a:ln>
                <a:solidFill>
                  <a:prstClr val="black"/>
                </a:solidFill>
                <a:effectLst/>
                <a:uLnTx/>
                <a:uFillTx/>
              </a:rPr>
              <a:t>www.1ppt.com/word/              Excel</a:t>
            </a:r>
            <a:r>
              <a:rPr kumimoji="0" lang="zh-CN" altLang="en-US" sz="100" b="0" i="0" u="none" strike="noStrike" kern="0" cap="none" spc="0" normalizeH="0" baseline="0" noProof="0" dirty="0">
                <a:ln>
                  <a:noFill/>
                </a:ln>
                <a:solidFill>
                  <a:prstClr val="black"/>
                </a:solidFill>
                <a:effectLst/>
                <a:uLnTx/>
                <a:uFillTx/>
              </a:rPr>
              <a:t>教程：</a:t>
            </a:r>
            <a:r>
              <a:rPr kumimoji="0" lang="en-US" altLang="zh-CN" sz="100" b="0" i="0" u="none" strike="noStrike" kern="0" cap="none" spc="0" normalizeH="0" baseline="0" noProof="0" dirty="0">
                <a:ln>
                  <a:noFill/>
                </a:ln>
                <a:solidFill>
                  <a:prstClr val="black"/>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black"/>
                </a:solidFill>
                <a:effectLst/>
                <a:uLnTx/>
                <a:uFillTx/>
              </a:rPr>
              <a:t>资料下载：</a:t>
            </a:r>
            <a:r>
              <a:rPr kumimoji="0" lang="en-US" altLang="zh-CN" sz="100" b="0" i="0" u="none" strike="noStrike" kern="0" cap="none" spc="0" normalizeH="0" baseline="0" noProof="0" dirty="0">
                <a:ln>
                  <a:noFill/>
                </a:ln>
                <a:solidFill>
                  <a:prstClr val="black"/>
                </a:solidFill>
                <a:effectLst/>
                <a:uLnTx/>
                <a:uFillTx/>
              </a:rPr>
              <a:t>www.1ppt.com/ziliao/                PPT</a:t>
            </a:r>
            <a:r>
              <a:rPr kumimoji="0" lang="zh-CN" altLang="en-US" sz="100" b="0" i="0" u="none" strike="noStrike" kern="0" cap="none" spc="0" normalizeH="0" baseline="0" noProof="0" dirty="0">
                <a:ln>
                  <a:noFill/>
                </a:ln>
                <a:solidFill>
                  <a:prstClr val="black"/>
                </a:solidFill>
                <a:effectLst/>
                <a:uLnTx/>
                <a:uFillTx/>
              </a:rPr>
              <a:t>课件下载：</a:t>
            </a:r>
            <a:r>
              <a:rPr kumimoji="0" lang="en-US" altLang="zh-CN" sz="100" b="0" i="0" u="none" strike="noStrike" kern="0" cap="none" spc="0" normalizeH="0" baseline="0" noProof="0" dirty="0">
                <a:ln>
                  <a:noFill/>
                </a:ln>
                <a:solidFill>
                  <a:prstClr val="black"/>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black"/>
                </a:solidFill>
                <a:effectLst/>
                <a:uLnTx/>
                <a:uFillTx/>
              </a:rPr>
              <a:t>范文下载：</a:t>
            </a:r>
            <a:r>
              <a:rPr kumimoji="0" lang="en-US" altLang="zh-CN" sz="100" b="0" i="0" u="none" strike="noStrike" kern="0" cap="none" spc="0" normalizeH="0" baseline="0" noProof="0" dirty="0">
                <a:ln>
                  <a:noFill/>
                </a:ln>
                <a:solidFill>
                  <a:prstClr val="black"/>
                </a:solidFill>
                <a:effectLst/>
                <a:uLnTx/>
                <a:uFillTx/>
              </a:rPr>
              <a:t>www.1ppt.com/fanwen/             </a:t>
            </a:r>
            <a:r>
              <a:rPr kumimoji="0" lang="zh-CN" altLang="en-US" sz="100" b="0" i="0" u="none" strike="noStrike" kern="0" cap="none" spc="0" normalizeH="0" baseline="0" noProof="0" dirty="0">
                <a:ln>
                  <a:noFill/>
                </a:ln>
                <a:solidFill>
                  <a:prstClr val="black"/>
                </a:solidFill>
                <a:effectLst/>
                <a:uLnTx/>
                <a:uFillTx/>
              </a:rPr>
              <a:t>试卷下载：</a:t>
            </a:r>
            <a:r>
              <a:rPr kumimoji="0" lang="en-US" altLang="zh-CN" sz="100" b="0" i="0" u="none" strike="noStrike" kern="0" cap="none" spc="0" normalizeH="0" baseline="0" noProof="0" dirty="0">
                <a:ln>
                  <a:noFill/>
                </a:ln>
                <a:solidFill>
                  <a:prstClr val="black"/>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black"/>
                </a:solidFill>
                <a:effectLst/>
                <a:uLnTx/>
                <a:uFillTx/>
              </a:rPr>
              <a:t>教案下载：</a:t>
            </a:r>
            <a:r>
              <a:rPr kumimoji="0" lang="en-US" altLang="zh-CN" sz="100" b="0" i="0" u="none" strike="noStrike" kern="0" cap="none" spc="0" normalizeH="0" baseline="0" noProof="0" dirty="0">
                <a:ln>
                  <a:noFill/>
                </a:ln>
                <a:solidFill>
                  <a:prstClr val="black"/>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black"/>
                </a:solidFill>
                <a:effectLst/>
                <a:uLnTx/>
                <a:uFillTx/>
              </a:rPr>
              <a:t>字体下载：</a:t>
            </a:r>
            <a:r>
              <a:rPr kumimoji="0" lang="en-US" altLang="zh-CN" sz="100" b="0" i="0" u="none" strike="noStrike" kern="0" cap="none" spc="0" normalizeH="0" baseline="0" noProof="0" dirty="0">
                <a:ln>
                  <a:noFill/>
                </a:ln>
                <a:solidFill>
                  <a:prstClr val="black"/>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rPr>
              <a:t> </a:t>
            </a:r>
            <a:endParaRPr kumimoji="0" lang="zh-CN" altLang="en-US"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82F288E0-7875-42C4-84C8-98DBBD3BF4D2}" type="datetimeFigureOut">
              <a:rPr lang="zh-CN" altLang="en-US" smtClean="0"/>
              <a:pPr/>
              <a:t>2019/5/11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7D9BB5D0-35E4-459D-AEF3-FE4D7C45CC19}"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1051263" y="1599204"/>
            <a:ext cx="10965180" cy="1569660"/>
          </a:xfrm>
          <a:prstGeom prst="rect">
            <a:avLst/>
          </a:prstGeom>
          <a:noFill/>
        </p:spPr>
        <p:txBody>
          <a:bodyPr wrap="square" rtlCol="0">
            <a:spAutoFit/>
          </a:bodyPr>
          <a:lstStyle/>
          <a:p>
            <a:r>
              <a:rPr lang="zh-CN" altLang="en-US" sz="4800" b="1" dirty="0">
                <a:solidFill>
                  <a:schemeClr val="bg1"/>
                </a:solidFill>
                <a:latin typeface="微软雅黑" panose="020B0503020204020204" charset="-122"/>
                <a:ea typeface="微软雅黑" panose="020B0503020204020204" charset="-122"/>
              </a:rPr>
              <a:t>产品流通的可视化表达与数据挖掘</a:t>
            </a:r>
            <a:endParaRPr lang="en-US" altLang="zh-CN" sz="4800" b="1" dirty="0">
              <a:solidFill>
                <a:schemeClr val="bg1"/>
              </a:solidFill>
              <a:latin typeface="微软雅黑" panose="020B0503020204020204" charset="-122"/>
              <a:ea typeface="微软雅黑" panose="020B0503020204020204" charset="-122"/>
            </a:endParaRPr>
          </a:p>
          <a:p>
            <a:pPr algn="r"/>
            <a:r>
              <a:rPr lang="zh-CN" altLang="en-US" sz="4800" b="1" dirty="0">
                <a:solidFill>
                  <a:schemeClr val="bg1"/>
                </a:solidFill>
                <a:latin typeface="微软雅黑" panose="020B0503020204020204" charset="-122"/>
                <a:ea typeface="微软雅黑" panose="020B0503020204020204" charset="-122"/>
              </a:rPr>
              <a:t>毕业答辩</a:t>
            </a:r>
          </a:p>
        </p:txBody>
      </p:sp>
      <p:sp>
        <p:nvSpPr>
          <p:cNvPr id="10" name="文本框 9"/>
          <p:cNvSpPr txBox="1"/>
          <p:nvPr/>
        </p:nvSpPr>
        <p:spPr>
          <a:xfrm>
            <a:off x="383998" y="4207359"/>
            <a:ext cx="3685494" cy="1077218"/>
          </a:xfrm>
          <a:prstGeom prst="rect">
            <a:avLst/>
          </a:prstGeom>
          <a:noFill/>
        </p:spPr>
        <p:txBody>
          <a:bodyPr wrap="square" rtlCol="0">
            <a:spAutoFit/>
          </a:bodyPr>
          <a:lstStyle/>
          <a:p>
            <a:r>
              <a:rPr lang="zh-CN" altLang="en-US" sz="1600" b="1" dirty="0">
                <a:solidFill>
                  <a:schemeClr val="bg1"/>
                </a:solidFill>
                <a:latin typeface="微软雅黑" panose="020B0503020204020204" charset="-122"/>
                <a:ea typeface="微软雅黑" panose="020B0503020204020204" charset="-122"/>
              </a:rPr>
              <a:t>学校：</a:t>
            </a:r>
            <a:r>
              <a:rPr lang="zh-CN" altLang="en-US" sz="1600" dirty="0">
                <a:solidFill>
                  <a:schemeClr val="bg1"/>
                </a:solidFill>
                <a:latin typeface="微软雅黑" panose="020B0503020204020204" charset="-122"/>
                <a:ea typeface="微软雅黑" panose="020B0503020204020204" charset="-122"/>
              </a:rPr>
              <a:t>浙江农林大学 </a:t>
            </a:r>
            <a:endParaRPr lang="en-US" altLang="zh-CN" sz="1600" dirty="0">
              <a:solidFill>
                <a:schemeClr val="bg1"/>
              </a:solidFill>
              <a:latin typeface="微软雅黑" panose="020B0503020204020204" charset="-122"/>
              <a:ea typeface="微软雅黑" panose="020B0503020204020204" charset="-122"/>
            </a:endParaRPr>
          </a:p>
          <a:p>
            <a:r>
              <a:rPr lang="zh-CN" altLang="en-US" sz="1600" b="1" dirty="0">
                <a:solidFill>
                  <a:schemeClr val="bg1"/>
                </a:solidFill>
                <a:latin typeface="微软雅黑" panose="020B0503020204020204" charset="-122"/>
                <a:ea typeface="微软雅黑" panose="020B0503020204020204" charset="-122"/>
              </a:rPr>
              <a:t>班级：</a:t>
            </a:r>
            <a:r>
              <a:rPr lang="zh-CN" altLang="en-US" sz="1600" dirty="0">
                <a:solidFill>
                  <a:schemeClr val="bg1"/>
                </a:solidFill>
                <a:latin typeface="微软雅黑" panose="020B0503020204020204" charset="-122"/>
                <a:ea typeface="微软雅黑" panose="020B0503020204020204" charset="-122"/>
              </a:rPr>
              <a:t>计算机科学与技术</a:t>
            </a:r>
            <a:r>
              <a:rPr lang="en-US" altLang="zh-CN" sz="1600" dirty="0">
                <a:solidFill>
                  <a:schemeClr val="bg1"/>
                </a:solidFill>
                <a:latin typeface="微软雅黑" panose="020B0503020204020204" charset="-122"/>
                <a:ea typeface="微软雅黑" panose="020B0503020204020204" charset="-122"/>
              </a:rPr>
              <a:t>153</a:t>
            </a:r>
            <a:r>
              <a:rPr lang="zh-CN" altLang="en-US" sz="1600" dirty="0">
                <a:solidFill>
                  <a:schemeClr val="bg1"/>
                </a:solidFill>
                <a:latin typeface="微软雅黑" panose="020B0503020204020204" charset="-122"/>
                <a:ea typeface="微软雅黑" panose="020B0503020204020204" charset="-122"/>
              </a:rPr>
              <a:t>班 </a:t>
            </a:r>
            <a:endParaRPr lang="en-US" altLang="zh-CN" sz="1600" dirty="0">
              <a:solidFill>
                <a:schemeClr val="bg1"/>
              </a:solidFill>
              <a:latin typeface="微软雅黑" panose="020B0503020204020204" charset="-122"/>
              <a:ea typeface="微软雅黑" panose="020B0503020204020204" charset="-122"/>
            </a:endParaRPr>
          </a:p>
          <a:p>
            <a:r>
              <a:rPr lang="zh-CN" altLang="en-US" sz="1600" b="1" dirty="0">
                <a:solidFill>
                  <a:schemeClr val="bg1"/>
                </a:solidFill>
                <a:latin typeface="微软雅黑" panose="020B0503020204020204" charset="-122"/>
                <a:ea typeface="微软雅黑" panose="020B0503020204020204" charset="-122"/>
              </a:rPr>
              <a:t>姓名：</a:t>
            </a:r>
            <a:r>
              <a:rPr lang="zh-CN" altLang="en-US" sz="1600" dirty="0">
                <a:solidFill>
                  <a:schemeClr val="bg1"/>
                </a:solidFill>
                <a:latin typeface="微软雅黑" panose="020B0503020204020204" charset="-122"/>
                <a:ea typeface="微软雅黑" panose="020B0503020204020204" charset="-122"/>
              </a:rPr>
              <a:t>倪畅</a:t>
            </a:r>
            <a:endParaRPr lang="en-US" altLang="zh-CN" sz="1600" dirty="0">
              <a:solidFill>
                <a:schemeClr val="bg1"/>
              </a:solidFill>
              <a:latin typeface="微软雅黑" panose="020B0503020204020204" charset="-122"/>
              <a:ea typeface="微软雅黑" panose="020B0503020204020204" charset="-122"/>
            </a:endParaRPr>
          </a:p>
          <a:p>
            <a:r>
              <a:rPr lang="zh-CN" altLang="en-US" sz="1600" b="1" dirty="0">
                <a:solidFill>
                  <a:schemeClr val="bg1"/>
                </a:solidFill>
                <a:latin typeface="微软雅黑" panose="020B0503020204020204" charset="-122"/>
                <a:ea typeface="微软雅黑" panose="020B0503020204020204" charset="-122"/>
              </a:rPr>
              <a:t>导师：</a:t>
            </a:r>
            <a:r>
              <a:rPr lang="zh-CN" altLang="en-US" sz="1600" dirty="0">
                <a:solidFill>
                  <a:schemeClr val="bg1"/>
                </a:solidFill>
                <a:latin typeface="微软雅黑" panose="020B0503020204020204" charset="-122"/>
                <a:ea typeface="微软雅黑" panose="020B0503020204020204" charset="-122"/>
              </a:rPr>
              <a:t>陈文辉</a:t>
            </a:r>
            <a:endParaRPr lang="en-US" altLang="zh-CN" sz="1600" dirty="0">
              <a:solidFill>
                <a:schemeClr val="bg1"/>
              </a:solidFill>
              <a:latin typeface="微软雅黑" panose="020B0503020204020204" charset="-122"/>
              <a:ea typeface="微软雅黑" panose="020B0503020204020204" charset="-122"/>
            </a:endParaRPr>
          </a:p>
        </p:txBody>
      </p:sp>
      <p:grpSp>
        <p:nvGrpSpPr>
          <p:cNvPr id="12" name="组合 11"/>
          <p:cNvGrpSpPr/>
          <p:nvPr/>
        </p:nvGrpSpPr>
        <p:grpSpPr>
          <a:xfrm>
            <a:off x="0" y="-12616"/>
            <a:ext cx="8204647" cy="410301"/>
            <a:chOff x="0" y="-12616"/>
            <a:chExt cx="8204647" cy="410301"/>
          </a:xfrm>
        </p:grpSpPr>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8" name="组合 7"/>
            <p:cNvGrpSpPr/>
            <p:nvPr/>
          </p:nvGrpSpPr>
          <p:grpSpPr>
            <a:xfrm>
              <a:off x="0" y="-12616"/>
              <a:ext cx="8204647" cy="397150"/>
              <a:chOff x="0" y="-12616"/>
              <a:chExt cx="8204647" cy="397150"/>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7" name="组合 6"/>
              <p:cNvGrpSpPr/>
              <p:nvPr/>
            </p:nvGrpSpPr>
            <p:grpSpPr>
              <a:xfrm>
                <a:off x="767996" y="-12616"/>
                <a:ext cx="7436651" cy="338554"/>
                <a:chOff x="1433384" y="536"/>
                <a:chExt cx="7436651" cy="338554"/>
              </a:xfrm>
            </p:grpSpPr>
            <p:sp>
              <p:nvSpPr>
                <p:cNvPr id="2" name="文本框 1"/>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6" name="直接连接符 5"/>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ransition advTm="325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383998" y="975610"/>
            <a:ext cx="435680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000" dirty="0">
                <a:solidFill>
                  <a:prstClr val="white"/>
                </a:solidFill>
                <a:latin typeface="微软雅黑" panose="020B0503020204020204" charset="-122"/>
                <a:ea typeface="微软雅黑" panose="020B0503020204020204" charset="-122"/>
              </a:rPr>
              <a:t>爬取每日明细数据总量</a:t>
            </a:r>
            <a:endParaRPr kumimoji="0" lang="zh-CN" altLang="en-US" sz="3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6" name="任意形状 45"/>
          <p:cNvSpPr/>
          <p:nvPr/>
        </p:nvSpPr>
        <p:spPr>
          <a:xfrm>
            <a:off x="-1" y="5555226"/>
            <a:ext cx="1230756" cy="327164"/>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40" name="组合 39"/>
          <p:cNvGrpSpPr/>
          <p:nvPr/>
        </p:nvGrpSpPr>
        <p:grpSpPr>
          <a:xfrm>
            <a:off x="0" y="-12616"/>
            <a:ext cx="8204647" cy="410301"/>
            <a:chOff x="0" y="-12616"/>
            <a:chExt cx="8204647" cy="410301"/>
          </a:xfrm>
        </p:grpSpPr>
        <p:pic>
          <p:nvPicPr>
            <p:cNvPr id="45" name="图片 44"/>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47" name="组合 46"/>
            <p:cNvGrpSpPr/>
            <p:nvPr/>
          </p:nvGrpSpPr>
          <p:grpSpPr>
            <a:xfrm>
              <a:off x="0" y="-12616"/>
              <a:ext cx="8204647" cy="397150"/>
              <a:chOff x="0" y="-12616"/>
              <a:chExt cx="8204647" cy="397150"/>
            </a:xfrm>
          </p:grpSpPr>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49" name="组合 48"/>
              <p:cNvGrpSpPr/>
              <p:nvPr/>
            </p:nvGrpSpPr>
            <p:grpSpPr>
              <a:xfrm>
                <a:off x="767996" y="-12616"/>
                <a:ext cx="7436651" cy="338554"/>
                <a:chOff x="1433384" y="536"/>
                <a:chExt cx="7436651" cy="338554"/>
              </a:xfrm>
            </p:grpSpPr>
            <p:sp>
              <p:nvSpPr>
                <p:cNvPr id="50" name="文本框 49"/>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51" name="直接连接符 5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2" name="图片 1">
            <a:extLst>
              <a:ext uri="{FF2B5EF4-FFF2-40B4-BE49-F238E27FC236}">
                <a16:creationId xmlns:a16="http://schemas.microsoft.com/office/drawing/2014/main" id="{2C14BE3D-C43A-4AC6-895B-FF950A27A9C2}"/>
              </a:ext>
            </a:extLst>
          </p:cNvPr>
          <p:cNvPicPr>
            <a:picLocks noChangeAspect="1"/>
          </p:cNvPicPr>
          <p:nvPr/>
        </p:nvPicPr>
        <p:blipFill>
          <a:blip r:embed="rId6"/>
          <a:stretch>
            <a:fillRect/>
          </a:stretch>
        </p:blipFill>
        <p:spPr>
          <a:xfrm>
            <a:off x="2466813" y="2179280"/>
            <a:ext cx="7258373" cy="1825911"/>
          </a:xfrm>
          <a:prstGeom prst="rect">
            <a:avLst/>
          </a:prstGeom>
        </p:spPr>
      </p:pic>
    </p:spTree>
    <p:extLst>
      <p:ext uri="{BB962C8B-B14F-4D97-AF65-F5344CB8AC3E}">
        <p14:creationId xmlns:p14="http://schemas.microsoft.com/office/powerpoint/2010/main" val="1359670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12616"/>
            <a:ext cx="8204647" cy="410301"/>
            <a:chOff x="0" y="-12616"/>
            <a:chExt cx="8204647" cy="410301"/>
          </a:xfrm>
        </p:grpSpPr>
        <p:pic>
          <p:nvPicPr>
            <p:cNvPr id="24" name="图片 23"/>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25" name="组合 24"/>
            <p:cNvGrpSpPr/>
            <p:nvPr/>
          </p:nvGrpSpPr>
          <p:grpSpPr>
            <a:xfrm>
              <a:off x="0" y="-12616"/>
              <a:ext cx="8204647" cy="397150"/>
              <a:chOff x="0" y="-12616"/>
              <a:chExt cx="8204647" cy="397150"/>
            </a:xfrm>
          </p:grpSpPr>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27" name="组合 26"/>
              <p:cNvGrpSpPr/>
              <p:nvPr/>
            </p:nvGrpSpPr>
            <p:grpSpPr>
              <a:xfrm>
                <a:off x="767996" y="-12616"/>
                <a:ext cx="7436651" cy="338554"/>
                <a:chOff x="1433384" y="536"/>
                <a:chExt cx="7436651" cy="338554"/>
              </a:xfrm>
            </p:grpSpPr>
            <p:sp>
              <p:nvSpPr>
                <p:cNvPr id="28" name="文本框 27"/>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29" name="直接连接符 28"/>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31" name="文本框 30">
            <a:extLst>
              <a:ext uri="{FF2B5EF4-FFF2-40B4-BE49-F238E27FC236}">
                <a16:creationId xmlns:a16="http://schemas.microsoft.com/office/drawing/2014/main" id="{C0279B45-41FD-49F4-B291-0155F43470C4}"/>
              </a:ext>
            </a:extLst>
          </p:cNvPr>
          <p:cNvSpPr txBox="1"/>
          <p:nvPr/>
        </p:nvSpPr>
        <p:spPr>
          <a:xfrm>
            <a:off x="3944565" y="812657"/>
            <a:ext cx="4356801" cy="553998"/>
          </a:xfrm>
          <a:prstGeom prst="rect">
            <a:avLst/>
          </a:prstGeom>
          <a:noFill/>
        </p:spPr>
        <p:txBody>
          <a:bodyPr wrap="square" rtlCol="0">
            <a:spAutoFit/>
          </a:bodyPr>
          <a:lstStyle/>
          <a:p>
            <a:pPr algn="ctr"/>
            <a:r>
              <a:rPr lang="zh-CN" altLang="en-US" sz="3000" dirty="0">
                <a:solidFill>
                  <a:prstClr val="white"/>
                </a:solidFill>
                <a:latin typeface="微软雅黑" panose="020B0503020204020204" charset="-122"/>
                <a:ea typeface="微软雅黑" panose="020B0503020204020204" charset="-122"/>
              </a:rPr>
              <a:t>数据预测原理</a:t>
            </a:r>
          </a:p>
        </p:txBody>
      </p:sp>
      <p:pic>
        <p:nvPicPr>
          <p:cNvPr id="30" name="图片 29">
            <a:extLst>
              <a:ext uri="{FF2B5EF4-FFF2-40B4-BE49-F238E27FC236}">
                <a16:creationId xmlns:a16="http://schemas.microsoft.com/office/drawing/2014/main" id="{161E0F17-302F-4E5C-9BCE-257210F7BEE6}"/>
              </a:ext>
            </a:extLst>
          </p:cNvPr>
          <p:cNvPicPr/>
          <p:nvPr/>
        </p:nvPicPr>
        <p:blipFill>
          <a:blip r:embed="rId6">
            <a:extLst>
              <a:ext uri="{28A0092B-C50C-407E-A947-70E740481C1C}">
                <a14:useLocalDpi xmlns:a14="http://schemas.microsoft.com/office/drawing/2010/main" val="0"/>
              </a:ext>
            </a:extLst>
          </a:blip>
          <a:stretch>
            <a:fillRect/>
          </a:stretch>
        </p:blipFill>
        <p:spPr>
          <a:xfrm>
            <a:off x="6348882" y="2222411"/>
            <a:ext cx="5459653" cy="4094499"/>
          </a:xfrm>
          <a:prstGeom prst="rect">
            <a:avLst/>
          </a:prstGeom>
        </p:spPr>
      </p:pic>
      <p:pic>
        <p:nvPicPr>
          <p:cNvPr id="32" name="图片 31">
            <a:extLst>
              <a:ext uri="{FF2B5EF4-FFF2-40B4-BE49-F238E27FC236}">
                <a16:creationId xmlns:a16="http://schemas.microsoft.com/office/drawing/2014/main" id="{644AA297-6637-4CD2-A033-FF0FBB50DF1A}"/>
              </a:ext>
            </a:extLst>
          </p:cNvPr>
          <p:cNvPicPr/>
          <p:nvPr/>
        </p:nvPicPr>
        <p:blipFill>
          <a:blip r:embed="rId7"/>
          <a:stretch>
            <a:fillRect/>
          </a:stretch>
        </p:blipFill>
        <p:spPr>
          <a:xfrm>
            <a:off x="621990" y="2222411"/>
            <a:ext cx="3738702" cy="931771"/>
          </a:xfrm>
          <a:prstGeom prst="rect">
            <a:avLst/>
          </a:prstGeom>
        </p:spPr>
      </p:pic>
      <p:sp>
        <p:nvSpPr>
          <p:cNvPr id="6" name="矩形 5">
            <a:extLst>
              <a:ext uri="{FF2B5EF4-FFF2-40B4-BE49-F238E27FC236}">
                <a16:creationId xmlns:a16="http://schemas.microsoft.com/office/drawing/2014/main" id="{39C331B2-19D2-47F2-8AF8-1ADB28A92235}"/>
              </a:ext>
            </a:extLst>
          </p:cNvPr>
          <p:cNvSpPr/>
          <p:nvPr/>
        </p:nvSpPr>
        <p:spPr>
          <a:xfrm>
            <a:off x="621990" y="3263128"/>
            <a:ext cx="5221130" cy="305378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St(2)</a:t>
            </a:r>
            <a:r>
              <a:rPr lang="zh-CN" altLang="zh-CN" dirty="0"/>
              <a:t>——第</a:t>
            </a:r>
            <a:r>
              <a:rPr lang="en-US" altLang="zh-CN" dirty="0"/>
              <a:t>t</a:t>
            </a:r>
            <a:r>
              <a:rPr lang="zh-CN" altLang="zh-CN" dirty="0"/>
              <a:t>周期的二次指数平滑值</a:t>
            </a:r>
            <a:endParaRPr lang="en-US" altLang="zh-CN" dirty="0"/>
          </a:p>
          <a:p>
            <a:r>
              <a:rPr lang="en-US" altLang="zh-CN" dirty="0"/>
              <a:t>St(1)</a:t>
            </a:r>
            <a:r>
              <a:rPr lang="zh-CN" altLang="zh-CN" dirty="0"/>
              <a:t>——第</a:t>
            </a:r>
            <a:r>
              <a:rPr lang="en-US" altLang="zh-CN" dirty="0"/>
              <a:t>t</a:t>
            </a:r>
            <a:r>
              <a:rPr lang="zh-CN" altLang="zh-CN" dirty="0"/>
              <a:t>周期的一次指数平滑值</a:t>
            </a:r>
            <a:endParaRPr lang="en-US" altLang="zh-CN" dirty="0"/>
          </a:p>
          <a:p>
            <a:r>
              <a:rPr lang="en-US" altLang="zh-CN" dirty="0"/>
              <a:t>St-1(2)</a:t>
            </a:r>
            <a:r>
              <a:rPr lang="zh-CN" altLang="zh-CN" dirty="0"/>
              <a:t>——第</a:t>
            </a:r>
            <a:r>
              <a:rPr lang="en-US" altLang="zh-CN" dirty="0"/>
              <a:t>t-1</a:t>
            </a:r>
            <a:r>
              <a:rPr lang="zh-CN" altLang="zh-CN" dirty="0"/>
              <a:t>周期的二次指数平滑值</a:t>
            </a:r>
            <a:endParaRPr lang="en-US" altLang="zh-CN" dirty="0"/>
          </a:p>
          <a:p>
            <a:r>
              <a:rPr lang="zh-CN" altLang="zh-CN" dirty="0"/>
              <a:t>α——加权系数（也称为平滑系数）</a:t>
            </a:r>
            <a:endParaRPr lang="en-US" altLang="zh-CN" dirty="0"/>
          </a:p>
          <a:p>
            <a:endParaRPr lang="en-US" altLang="zh-CN" dirty="0"/>
          </a:p>
          <a:p>
            <a:endParaRPr lang="en-US" altLang="zh-CN" dirty="0"/>
          </a:p>
          <a:p>
            <a:r>
              <a:rPr lang="zh-CN" altLang="en-US" dirty="0"/>
              <a:t>指数平滑法对实际序列具有平滑作用，加权系数</a:t>
            </a:r>
            <a:r>
              <a:rPr lang="en-US" altLang="zh-CN" dirty="0"/>
              <a:t>α</a:t>
            </a:r>
            <a:r>
              <a:rPr lang="zh-CN" altLang="en-US" dirty="0"/>
              <a:t>（平滑系数）越小，平滑作用越强，但是对实际数据的变动反映较迟缓；</a:t>
            </a:r>
            <a:endParaRPr lang="en-US" altLang="zh-CN" dirty="0"/>
          </a:p>
          <a:p>
            <a:r>
              <a:rPr lang="zh-CN" altLang="en-US" dirty="0"/>
              <a:t>根据参考相关文献，</a:t>
            </a:r>
            <a:r>
              <a:rPr lang="en-US" altLang="zh-CN" dirty="0"/>
              <a:t>α</a:t>
            </a:r>
            <a:r>
              <a:rPr lang="zh-CN" altLang="en-US" dirty="0"/>
              <a:t>在</a:t>
            </a:r>
            <a:r>
              <a:rPr lang="en-US" altLang="zh-CN" dirty="0"/>
              <a:t>0.6-0.8</a:t>
            </a:r>
            <a:r>
              <a:rPr lang="zh-CN" altLang="en-US" dirty="0"/>
              <a:t>时，预测数据比较有参考价值，所以，本系统选取的</a:t>
            </a:r>
            <a:r>
              <a:rPr lang="en-US" altLang="zh-CN" dirty="0"/>
              <a:t>α=0.8</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702810"/>
          </a:xfrm>
          <a:prstGeom prst="rect">
            <a:avLst/>
          </a:prstGeom>
          <a:noFill/>
          <a:ln>
            <a:noFill/>
          </a:ln>
        </p:spPr>
        <p:txBody>
          <a:bodyPr wrap="square" rtlCol="0">
            <a:spAutoFit/>
          </a:bodyPr>
          <a:lstStyle/>
          <a:p>
            <a:r>
              <a:rPr lang="en-US" sz="30000" b="1" dirty="0">
                <a:ln>
                  <a:solidFill>
                    <a:schemeClr val="bg1">
                      <a:alpha val="50000"/>
                    </a:schemeClr>
                  </a:solidFill>
                </a:ln>
                <a:solidFill>
                  <a:schemeClr val="bg1">
                    <a:alpha val="20000"/>
                  </a:schemeClr>
                </a:solidFill>
              </a:rPr>
              <a:t>3</a:t>
            </a:r>
          </a:p>
        </p:txBody>
      </p:sp>
      <p:sp>
        <p:nvSpPr>
          <p:cNvPr id="49" name="文本框 48"/>
          <p:cNvSpPr txBox="1"/>
          <p:nvPr/>
        </p:nvSpPr>
        <p:spPr>
          <a:xfrm>
            <a:off x="4263308" y="2141707"/>
            <a:ext cx="4356801" cy="923330"/>
          </a:xfrm>
          <a:prstGeom prst="rect">
            <a:avLst/>
          </a:prstGeom>
          <a:noFill/>
        </p:spPr>
        <p:txBody>
          <a:bodyPr wrap="square" rtlCol="0">
            <a:spAutoFit/>
          </a:bodyPr>
          <a:lstStyle/>
          <a:p>
            <a:pPr algn="ctr"/>
            <a:r>
              <a:rPr lang="zh-CN" altLang="en-US" sz="5400" b="1" dirty="0">
                <a:solidFill>
                  <a:schemeClr val="bg1"/>
                </a:solidFill>
                <a:ea typeface="微软雅黑" panose="020B0503020204020204" pitchFamily="34" charset="-122"/>
              </a:rPr>
              <a:t>系统实现</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0" y="-12616"/>
            <a:ext cx="8204647" cy="410301"/>
            <a:chOff x="0" y="-12616"/>
            <a:chExt cx="8204647" cy="410301"/>
          </a:xfrm>
        </p:grpSpPr>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17" name="组合 16"/>
            <p:cNvGrpSpPr/>
            <p:nvPr/>
          </p:nvGrpSpPr>
          <p:grpSpPr>
            <a:xfrm>
              <a:off x="0" y="-12616"/>
              <a:ext cx="8204647" cy="397150"/>
              <a:chOff x="0" y="-12616"/>
              <a:chExt cx="8204647" cy="397150"/>
            </a:xfrm>
          </p:grpSpPr>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19" name="组合 18"/>
              <p:cNvGrpSpPr/>
              <p:nvPr/>
            </p:nvGrpSpPr>
            <p:grpSpPr>
              <a:xfrm>
                <a:off x="767996" y="-12616"/>
                <a:ext cx="7436651" cy="338554"/>
                <a:chOff x="1433384" y="536"/>
                <a:chExt cx="7436651" cy="338554"/>
              </a:xfrm>
            </p:grpSpPr>
            <p:sp>
              <p:nvSpPr>
                <p:cNvPr id="20" name="文本框 19"/>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21" name="直接连接符 2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bldLvl="0" animBg="1"/>
      <p:bldP spid="51" grpId="0" bldLvl="0" animBg="1"/>
      <p:bldP spid="52" grpId="0" bldLvl="0" animBg="1"/>
      <p:bldP spid="56" grpId="0" bldLvl="0" animBg="1"/>
      <p:bldP spid="57" grpId="0" bldLvl="0" animBg="1"/>
      <p:bldP spid="6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2616"/>
            <a:ext cx="8204647" cy="410301"/>
            <a:chOff x="0" y="-12616"/>
            <a:chExt cx="8204647" cy="410301"/>
          </a:xfrm>
        </p:grpSpPr>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12" name="组合 11"/>
            <p:cNvGrpSpPr/>
            <p:nvPr/>
          </p:nvGrpSpPr>
          <p:grpSpPr>
            <a:xfrm>
              <a:off x="0" y="-12616"/>
              <a:ext cx="8204647" cy="397150"/>
              <a:chOff x="0" y="-12616"/>
              <a:chExt cx="8204647" cy="397150"/>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14" name="组合 13"/>
              <p:cNvGrpSpPr/>
              <p:nvPr/>
            </p:nvGrpSpPr>
            <p:grpSpPr>
              <a:xfrm>
                <a:off x="767996" y="-12616"/>
                <a:ext cx="7436651" cy="338554"/>
                <a:chOff x="1433384" y="536"/>
                <a:chExt cx="7436651" cy="338554"/>
              </a:xfrm>
            </p:grpSpPr>
            <p:sp>
              <p:nvSpPr>
                <p:cNvPr id="15" name="文本框 14"/>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16" name="直接连接符 15"/>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17" name="图片 16">
            <a:extLst>
              <a:ext uri="{FF2B5EF4-FFF2-40B4-BE49-F238E27FC236}">
                <a16:creationId xmlns:a16="http://schemas.microsoft.com/office/drawing/2014/main" id="{193DD905-99CA-465A-8AA8-017EF1F95A5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238500" y="1007531"/>
            <a:ext cx="5419725" cy="4494109"/>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2616"/>
            <a:ext cx="8204647" cy="410301"/>
            <a:chOff x="0" y="-12616"/>
            <a:chExt cx="8204647" cy="410301"/>
          </a:xfrm>
        </p:grpSpPr>
        <p:pic>
          <p:nvPicPr>
            <p:cNvPr id="11" name="图片 10"/>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12" name="组合 11"/>
            <p:cNvGrpSpPr/>
            <p:nvPr/>
          </p:nvGrpSpPr>
          <p:grpSpPr>
            <a:xfrm>
              <a:off x="0" y="-12616"/>
              <a:ext cx="8204647" cy="397150"/>
              <a:chOff x="0" y="-12616"/>
              <a:chExt cx="8204647" cy="397150"/>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14" name="组合 13"/>
              <p:cNvGrpSpPr/>
              <p:nvPr/>
            </p:nvGrpSpPr>
            <p:grpSpPr>
              <a:xfrm>
                <a:off x="767996" y="-12616"/>
                <a:ext cx="7436651" cy="338554"/>
                <a:chOff x="1433384" y="536"/>
                <a:chExt cx="7436651" cy="338554"/>
              </a:xfrm>
            </p:grpSpPr>
            <p:sp>
              <p:nvSpPr>
                <p:cNvPr id="15" name="文本框 14"/>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16" name="直接连接符 15"/>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2" name="图片 1">
            <a:extLst>
              <a:ext uri="{FF2B5EF4-FFF2-40B4-BE49-F238E27FC236}">
                <a16:creationId xmlns:a16="http://schemas.microsoft.com/office/drawing/2014/main" id="{8FD4F839-AB8D-40F7-BA9F-B58EC1D23E82}"/>
              </a:ext>
            </a:extLst>
          </p:cNvPr>
          <p:cNvPicPr>
            <a:picLocks noChangeAspect="1"/>
          </p:cNvPicPr>
          <p:nvPr/>
        </p:nvPicPr>
        <p:blipFill>
          <a:blip r:embed="rId6"/>
          <a:stretch>
            <a:fillRect/>
          </a:stretch>
        </p:blipFill>
        <p:spPr>
          <a:xfrm>
            <a:off x="0" y="651079"/>
            <a:ext cx="12192000" cy="5740400"/>
          </a:xfrm>
          <a:prstGeom prst="rect">
            <a:avLst/>
          </a:prstGeom>
        </p:spPr>
      </p:pic>
    </p:spTree>
    <p:extLst>
      <p:ext uri="{BB962C8B-B14F-4D97-AF65-F5344CB8AC3E}">
        <p14:creationId xmlns:p14="http://schemas.microsoft.com/office/powerpoint/2010/main" val="26636123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12616"/>
            <a:ext cx="8204647" cy="410301"/>
            <a:chOff x="0" y="-12616"/>
            <a:chExt cx="8204647" cy="410301"/>
          </a:xfrm>
        </p:grpSpPr>
        <p:pic>
          <p:nvPicPr>
            <p:cNvPr id="32" name="图片 31"/>
            <p:cNvPicPr>
              <a:picLocks noChangeAspect="1"/>
            </p:cNvPicPr>
            <p:nvPr/>
          </p:nvPicPr>
          <p:blipFill>
            <a:blip r:embed="rId2" cstate="print">
              <a:extLst>
                <a:ext uri="{BEBA8EAE-BF5A-486C-A8C5-ECC9F3942E4B}">
                  <a14:imgProps xmlns:a14="http://schemas.microsoft.com/office/drawing/2010/main">
                    <a14:imgLayer r:embed="rId3">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33" name="组合 32"/>
            <p:cNvGrpSpPr/>
            <p:nvPr/>
          </p:nvGrpSpPr>
          <p:grpSpPr>
            <a:xfrm>
              <a:off x="0" y="-12616"/>
              <a:ext cx="8204647" cy="397150"/>
              <a:chOff x="0" y="-12616"/>
              <a:chExt cx="8204647" cy="397150"/>
            </a:xfrm>
          </p:grpSpPr>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38" name="组合 37"/>
              <p:cNvGrpSpPr/>
              <p:nvPr/>
            </p:nvGrpSpPr>
            <p:grpSpPr>
              <a:xfrm>
                <a:off x="767996" y="-12616"/>
                <a:ext cx="7436651" cy="338554"/>
                <a:chOff x="1433384" y="536"/>
                <a:chExt cx="7436651" cy="338554"/>
              </a:xfrm>
            </p:grpSpPr>
            <p:sp>
              <p:nvSpPr>
                <p:cNvPr id="39" name="文本框 38"/>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41" name="直接连接符 4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13" name="图片 12">
            <a:extLst>
              <a:ext uri="{FF2B5EF4-FFF2-40B4-BE49-F238E27FC236}">
                <a16:creationId xmlns:a16="http://schemas.microsoft.com/office/drawing/2014/main" id="{82D25A7A-823B-4089-B379-04D30B94253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610" y="471191"/>
            <a:ext cx="11092779" cy="6240001"/>
          </a:xfrm>
          <a:prstGeom prst="rect">
            <a:avLst/>
          </a:prstGeom>
        </p:spPr>
      </p:pic>
    </p:spTree>
    <p:extLst>
      <p:ext uri="{BB962C8B-B14F-4D97-AF65-F5344CB8AC3E}">
        <p14:creationId xmlns:p14="http://schemas.microsoft.com/office/powerpoint/2010/main" val="37912239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12616"/>
            <a:ext cx="8204647" cy="410301"/>
            <a:chOff x="0" y="-12616"/>
            <a:chExt cx="8204647" cy="410301"/>
          </a:xfrm>
        </p:grpSpPr>
        <p:pic>
          <p:nvPicPr>
            <p:cNvPr id="32" name="图片 31"/>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33" name="组合 32"/>
            <p:cNvGrpSpPr/>
            <p:nvPr/>
          </p:nvGrpSpPr>
          <p:grpSpPr>
            <a:xfrm>
              <a:off x="0" y="-12616"/>
              <a:ext cx="8204647" cy="397150"/>
              <a:chOff x="0" y="-12616"/>
              <a:chExt cx="8204647" cy="397150"/>
            </a:xfrm>
          </p:grpSpPr>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38" name="组合 37"/>
              <p:cNvGrpSpPr/>
              <p:nvPr/>
            </p:nvGrpSpPr>
            <p:grpSpPr>
              <a:xfrm>
                <a:off x="767996" y="-12616"/>
                <a:ext cx="7436651" cy="338554"/>
                <a:chOff x="1433384" y="536"/>
                <a:chExt cx="7436651" cy="338554"/>
              </a:xfrm>
            </p:grpSpPr>
            <p:sp>
              <p:nvSpPr>
                <p:cNvPr id="39" name="文本框 38"/>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41" name="直接连接符 4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3" name="图片 2">
            <a:extLst>
              <a:ext uri="{FF2B5EF4-FFF2-40B4-BE49-F238E27FC236}">
                <a16:creationId xmlns:a16="http://schemas.microsoft.com/office/drawing/2014/main" id="{D477ED4E-AACC-4C4F-8253-1B308D835FD2}"/>
              </a:ext>
            </a:extLst>
          </p:cNvPr>
          <p:cNvPicPr>
            <a:picLocks noChangeAspect="1"/>
          </p:cNvPicPr>
          <p:nvPr/>
        </p:nvPicPr>
        <p:blipFill>
          <a:blip r:embed="rId6"/>
          <a:stretch>
            <a:fillRect/>
          </a:stretch>
        </p:blipFill>
        <p:spPr>
          <a:xfrm>
            <a:off x="191999" y="657327"/>
            <a:ext cx="11808002" cy="6028837"/>
          </a:xfrm>
          <a:prstGeom prst="rect">
            <a:avLst/>
          </a:prstGeom>
        </p:spPr>
      </p:pic>
    </p:spTree>
    <p:extLst>
      <p:ext uri="{BB962C8B-B14F-4D97-AF65-F5344CB8AC3E}">
        <p14:creationId xmlns:p14="http://schemas.microsoft.com/office/powerpoint/2010/main" val="39272207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12616"/>
            <a:ext cx="8204647" cy="410301"/>
            <a:chOff x="0" y="-12616"/>
            <a:chExt cx="8204647" cy="410301"/>
          </a:xfrm>
        </p:grpSpPr>
        <p:pic>
          <p:nvPicPr>
            <p:cNvPr id="32" name="图片 31"/>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33" name="组合 32"/>
            <p:cNvGrpSpPr/>
            <p:nvPr/>
          </p:nvGrpSpPr>
          <p:grpSpPr>
            <a:xfrm>
              <a:off x="0" y="-12616"/>
              <a:ext cx="8204647" cy="397150"/>
              <a:chOff x="0" y="-12616"/>
              <a:chExt cx="8204647" cy="397150"/>
            </a:xfrm>
          </p:grpSpPr>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38" name="组合 37"/>
              <p:cNvGrpSpPr/>
              <p:nvPr/>
            </p:nvGrpSpPr>
            <p:grpSpPr>
              <a:xfrm>
                <a:off x="767996" y="-12616"/>
                <a:ext cx="7436651" cy="338554"/>
                <a:chOff x="1433384" y="536"/>
                <a:chExt cx="7436651" cy="338554"/>
              </a:xfrm>
            </p:grpSpPr>
            <p:sp>
              <p:nvSpPr>
                <p:cNvPr id="39" name="文本框 38"/>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41" name="直接连接符 4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4" name="图片 3">
            <a:extLst>
              <a:ext uri="{FF2B5EF4-FFF2-40B4-BE49-F238E27FC236}">
                <a16:creationId xmlns:a16="http://schemas.microsoft.com/office/drawing/2014/main" id="{635BA5E1-80BA-46DC-9565-DA8CE8CE7ECC}"/>
              </a:ext>
            </a:extLst>
          </p:cNvPr>
          <p:cNvPicPr>
            <a:picLocks noChangeAspect="1"/>
          </p:cNvPicPr>
          <p:nvPr/>
        </p:nvPicPr>
        <p:blipFill>
          <a:blip r:embed="rId6"/>
          <a:stretch>
            <a:fillRect/>
          </a:stretch>
        </p:blipFill>
        <p:spPr>
          <a:xfrm>
            <a:off x="327170" y="657327"/>
            <a:ext cx="11537659" cy="5907452"/>
          </a:xfrm>
          <a:prstGeom prst="rect">
            <a:avLst/>
          </a:prstGeom>
        </p:spPr>
      </p:pic>
    </p:spTree>
    <p:extLst>
      <p:ext uri="{BB962C8B-B14F-4D97-AF65-F5344CB8AC3E}">
        <p14:creationId xmlns:p14="http://schemas.microsoft.com/office/powerpoint/2010/main" val="19132337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109" name="组合 108"/>
          <p:cNvGrpSpPr/>
          <p:nvPr/>
        </p:nvGrpSpPr>
        <p:grpSpPr>
          <a:xfrm>
            <a:off x="7172800" y="2923210"/>
            <a:ext cx="623405" cy="546805"/>
            <a:chOff x="14344650" y="-2063655"/>
            <a:chExt cx="2655698" cy="2329383"/>
          </a:xfrm>
          <a:solidFill>
            <a:schemeClr val="bg1">
              <a:alpha val="60000"/>
            </a:schemeClr>
          </a:solidFill>
        </p:grpSpPr>
        <p:sp>
          <p:nvSpPr>
            <p:cNvPr id="130" name="椭圆 129"/>
            <p:cNvSpPr/>
            <p:nvPr/>
          </p:nvSpPr>
          <p:spPr>
            <a:xfrm>
              <a:off x="14344650" y="-879233"/>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1" name="椭圆 130"/>
            <p:cNvSpPr/>
            <p:nvPr/>
          </p:nvSpPr>
          <p:spPr>
            <a:xfrm>
              <a:off x="14668500" y="-2933"/>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2" name="椭圆 131"/>
            <p:cNvSpPr/>
            <p:nvPr/>
          </p:nvSpPr>
          <p:spPr>
            <a:xfrm>
              <a:off x="15101049" y="-86390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3" name="椭圆 132"/>
            <p:cNvSpPr/>
            <p:nvPr/>
          </p:nvSpPr>
          <p:spPr>
            <a:xfrm>
              <a:off x="15266898" y="-111115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4" name="椭圆 133"/>
            <p:cNvSpPr/>
            <p:nvPr/>
          </p:nvSpPr>
          <p:spPr>
            <a:xfrm>
              <a:off x="15419298" y="-206365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5" name="椭圆 134"/>
            <p:cNvSpPr/>
            <p:nvPr/>
          </p:nvSpPr>
          <p:spPr>
            <a:xfrm>
              <a:off x="15781248" y="-583186"/>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6" name="椭圆 135"/>
            <p:cNvSpPr/>
            <p:nvPr/>
          </p:nvSpPr>
          <p:spPr>
            <a:xfrm>
              <a:off x="16390848" y="-71150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7" name="椭圆 136"/>
            <p:cNvSpPr/>
            <p:nvPr/>
          </p:nvSpPr>
          <p:spPr>
            <a:xfrm>
              <a:off x="16509179" y="-133432"/>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8" name="椭圆 137"/>
            <p:cNvSpPr/>
            <p:nvPr/>
          </p:nvSpPr>
          <p:spPr>
            <a:xfrm>
              <a:off x="15770046" y="113328"/>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9" name="椭圆 138"/>
            <p:cNvSpPr/>
            <p:nvPr/>
          </p:nvSpPr>
          <p:spPr>
            <a:xfrm>
              <a:off x="16847948" y="-1236009"/>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cxnSp>
          <p:nvCxnSpPr>
            <p:cNvPr id="140" name="直接连接符 139"/>
            <p:cNvCxnSpPr>
              <a:stCxn id="132" idx="7"/>
              <a:endCxn id="133" idx="3"/>
            </p:cNvCxnSpPr>
            <p:nvPr/>
          </p:nvCxnSpPr>
          <p:spPr>
            <a:xfrm flipV="1">
              <a:off x="15231131" y="-981073"/>
              <a:ext cx="58085" cy="139486"/>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7190688" y="2926609"/>
            <a:ext cx="587482" cy="511019"/>
            <a:chOff x="14491853" y="-2049174"/>
            <a:chExt cx="2502668" cy="2176934"/>
          </a:xfrm>
        </p:grpSpPr>
        <p:cxnSp>
          <p:nvCxnSpPr>
            <p:cNvPr id="111" name="直接连接符 110"/>
            <p:cNvCxnSpPr>
              <a:stCxn id="134" idx="3"/>
              <a:endCxn id="130" idx="7"/>
            </p:cNvCxnSpPr>
            <p:nvPr/>
          </p:nvCxnSpPr>
          <p:spPr>
            <a:xfrm flipH="1">
              <a:off x="14546894" y="-1995400"/>
              <a:ext cx="965718" cy="1076626"/>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0" idx="4"/>
              <a:endCxn id="131" idx="0"/>
            </p:cNvCxnSpPr>
            <p:nvPr/>
          </p:nvCxnSpPr>
          <p:spPr>
            <a:xfrm>
              <a:off x="14491853" y="-788661"/>
              <a:ext cx="321906" cy="724964"/>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31" idx="6"/>
              <a:endCxn id="138" idx="2"/>
            </p:cNvCxnSpPr>
            <p:nvPr/>
          </p:nvCxnSpPr>
          <p:spPr>
            <a:xfrm>
              <a:off x="14889195" y="11441"/>
              <a:ext cx="952193" cy="116319"/>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38" idx="7"/>
              <a:endCxn id="137" idx="2"/>
            </p:cNvCxnSpPr>
            <p:nvPr/>
          </p:nvCxnSpPr>
          <p:spPr>
            <a:xfrm flipV="1">
              <a:off x="15971130" y="-118247"/>
              <a:ext cx="608646" cy="192061"/>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37" idx="0"/>
              <a:endCxn id="139" idx="4"/>
            </p:cNvCxnSpPr>
            <p:nvPr/>
          </p:nvCxnSpPr>
          <p:spPr>
            <a:xfrm flipV="1">
              <a:off x="16656384" y="-1144748"/>
              <a:ext cx="338137" cy="952192"/>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39" idx="1"/>
              <a:endCxn id="134" idx="6"/>
            </p:cNvCxnSpPr>
            <p:nvPr/>
          </p:nvCxnSpPr>
          <p:spPr>
            <a:xfrm flipH="1" flipV="1">
              <a:off x="15642822" y="-2049174"/>
              <a:ext cx="1298445" cy="773656"/>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34" idx="4"/>
              <a:endCxn id="133" idx="0"/>
            </p:cNvCxnSpPr>
            <p:nvPr/>
          </p:nvCxnSpPr>
          <p:spPr>
            <a:xfrm flipH="1">
              <a:off x="15415014" y="-1973082"/>
              <a:ext cx="151485" cy="803412"/>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34" idx="5"/>
              <a:endCxn id="135" idx="0"/>
            </p:cNvCxnSpPr>
            <p:nvPr/>
          </p:nvCxnSpPr>
          <p:spPr>
            <a:xfrm>
              <a:off x="15620380" y="-1995400"/>
              <a:ext cx="308381" cy="1352545"/>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35" idx="1"/>
              <a:endCxn id="133" idx="5"/>
            </p:cNvCxnSpPr>
            <p:nvPr/>
          </p:nvCxnSpPr>
          <p:spPr>
            <a:xfrm flipH="1" flipV="1">
              <a:off x="15468805" y="-1039280"/>
              <a:ext cx="405764" cy="419289"/>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35" idx="7"/>
              <a:endCxn id="136" idx="2"/>
            </p:cNvCxnSpPr>
            <p:nvPr/>
          </p:nvCxnSpPr>
          <p:spPr>
            <a:xfrm flipV="1">
              <a:off x="15982334" y="-695733"/>
              <a:ext cx="478802" cy="75743"/>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36" idx="7"/>
              <a:endCxn id="139" idx="3"/>
            </p:cNvCxnSpPr>
            <p:nvPr/>
          </p:nvCxnSpPr>
          <p:spPr>
            <a:xfrm flipV="1">
              <a:off x="16591930" y="-1167600"/>
              <a:ext cx="348957" cy="416584"/>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36" idx="4"/>
              <a:endCxn id="137" idx="1"/>
            </p:cNvCxnSpPr>
            <p:nvPr/>
          </p:nvCxnSpPr>
          <p:spPr>
            <a:xfrm>
              <a:off x="16538050" y="-620933"/>
              <a:ext cx="64922" cy="449045"/>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37" idx="2"/>
              <a:endCxn id="135" idx="5"/>
            </p:cNvCxnSpPr>
            <p:nvPr/>
          </p:nvCxnSpPr>
          <p:spPr>
            <a:xfrm flipH="1" flipV="1">
              <a:off x="15982356" y="-511297"/>
              <a:ext cx="597826" cy="394943"/>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35" idx="7"/>
              <a:endCxn id="139" idx="2"/>
            </p:cNvCxnSpPr>
            <p:nvPr/>
          </p:nvCxnSpPr>
          <p:spPr>
            <a:xfrm flipV="1">
              <a:off x="15982334" y="-1220521"/>
              <a:ext cx="935962" cy="600530"/>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35" idx="4"/>
              <a:endCxn id="138" idx="0"/>
            </p:cNvCxnSpPr>
            <p:nvPr/>
          </p:nvCxnSpPr>
          <p:spPr>
            <a:xfrm flipH="1">
              <a:off x="15917633" y="-489908"/>
              <a:ext cx="10820" cy="543723"/>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38" idx="1"/>
              <a:endCxn id="132" idx="5"/>
            </p:cNvCxnSpPr>
            <p:nvPr/>
          </p:nvCxnSpPr>
          <p:spPr>
            <a:xfrm flipH="1" flipV="1">
              <a:off x="15300704" y="-794519"/>
              <a:ext cx="562659" cy="868334"/>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32" idx="2"/>
              <a:endCxn id="130" idx="6"/>
            </p:cNvCxnSpPr>
            <p:nvPr/>
          </p:nvCxnSpPr>
          <p:spPr>
            <a:xfrm flipH="1" flipV="1">
              <a:off x="14568813" y="-863057"/>
              <a:ext cx="603236" cy="16231"/>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132" idx="3"/>
              <a:endCxn id="131" idx="7"/>
            </p:cNvCxnSpPr>
            <p:nvPr/>
          </p:nvCxnSpPr>
          <p:spPr>
            <a:xfrm flipH="1">
              <a:off x="14867051" y="-792947"/>
              <a:ext cx="324611" cy="752015"/>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32" idx="0"/>
              <a:endCxn id="133" idx="3"/>
            </p:cNvCxnSpPr>
            <p:nvPr/>
          </p:nvCxnSpPr>
          <p:spPr>
            <a:xfrm flipV="1">
              <a:off x="15245548" y="-1039348"/>
              <a:ext cx="113614" cy="116319"/>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26165" y="2936393"/>
            <a:ext cx="1876425" cy="440055"/>
            <a:chOff x="1902600" y="5380508"/>
            <a:chExt cx="1876425" cy="440055"/>
          </a:xfrm>
        </p:grpSpPr>
        <p:sp>
          <p:nvSpPr>
            <p:cNvPr id="107" name="矩形 106"/>
            <p:cNvSpPr/>
            <p:nvPr/>
          </p:nvSpPr>
          <p:spPr>
            <a:xfrm>
              <a:off x="1902600" y="5380508"/>
              <a:ext cx="1876425" cy="440055"/>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prstClr val="black"/>
                </a:solidFill>
                <a:ea typeface="微软雅黑" panose="020B0503020204020204" pitchFamily="34" charset="-122"/>
              </a:endParaRPr>
            </a:p>
          </p:txBody>
        </p:sp>
        <p:sp>
          <p:nvSpPr>
            <p:cNvPr id="144" name="文本框 143"/>
            <p:cNvSpPr txBox="1"/>
            <p:nvPr/>
          </p:nvSpPr>
          <p:spPr>
            <a:xfrm>
              <a:off x="1914316" y="5405166"/>
              <a:ext cx="1847978" cy="369332"/>
            </a:xfrm>
            <a:prstGeom prst="rect">
              <a:avLst/>
            </a:prstGeom>
            <a:noFill/>
            <a:ln>
              <a:noFill/>
            </a:ln>
          </p:spPr>
          <p:txBody>
            <a:bodyPr wrap="square" rtlCol="0">
              <a:spAutoFit/>
            </a:bodyPr>
            <a:lstStyle/>
            <a:p>
              <a:pPr algn="ctr"/>
              <a:r>
                <a:rPr lang="zh-CN" altLang="en-US" b="1" dirty="0">
                  <a:solidFill>
                    <a:prstClr val="white"/>
                  </a:solidFill>
                  <a:latin typeface="微软雅黑" panose="020B0503020204020204" charset="-122"/>
                  <a:ea typeface="微软雅黑" panose="020B0503020204020204" charset="-122"/>
                </a:rPr>
                <a:t>答辩人：倪畅</a:t>
              </a:r>
            </a:p>
          </p:txBody>
        </p:sp>
      </p:grpSp>
      <p:sp>
        <p:nvSpPr>
          <p:cNvPr id="145" name="文本框 144"/>
          <p:cNvSpPr txBox="1"/>
          <p:nvPr/>
        </p:nvSpPr>
        <p:spPr>
          <a:xfrm>
            <a:off x="4272915" y="1643380"/>
            <a:ext cx="3619500" cy="923330"/>
          </a:xfrm>
          <a:prstGeom prst="rect">
            <a:avLst/>
          </a:prstGeom>
          <a:noFill/>
        </p:spPr>
        <p:txBody>
          <a:bodyPr wrap="square" rtlCol="0">
            <a:spAutoFit/>
          </a:bodyPr>
          <a:lstStyle/>
          <a:p>
            <a:pPr algn="dist"/>
            <a:r>
              <a:rPr lang="zh-CN" altLang="en-US" sz="5400" dirty="0">
                <a:solidFill>
                  <a:prstClr val="white"/>
                </a:solidFill>
                <a:latin typeface="微软雅黑" panose="020B0503020204020204" charset="-122"/>
                <a:ea typeface="微软雅黑" panose="020B0503020204020204" charset="-122"/>
              </a:rPr>
              <a:t>谢谢指导</a:t>
            </a:r>
          </a:p>
        </p:txBody>
      </p:sp>
      <p:cxnSp>
        <p:nvCxnSpPr>
          <p:cNvPr id="146" name="直接连接符 145"/>
          <p:cNvCxnSpPr/>
          <p:nvPr/>
        </p:nvCxnSpPr>
        <p:spPr>
          <a:xfrm>
            <a:off x="4273253" y="2697983"/>
            <a:ext cx="3528000" cy="0"/>
          </a:xfrm>
          <a:prstGeom prst="line">
            <a:avLst/>
          </a:prstGeom>
          <a:ln w="2857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0" y="-12616"/>
            <a:ext cx="8204647" cy="410301"/>
            <a:chOff x="0" y="-12616"/>
            <a:chExt cx="8204647" cy="410301"/>
          </a:xfrm>
        </p:grpSpPr>
        <p:pic>
          <p:nvPicPr>
            <p:cNvPr id="40" name="图片 39"/>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41" name="组合 40"/>
            <p:cNvGrpSpPr/>
            <p:nvPr/>
          </p:nvGrpSpPr>
          <p:grpSpPr>
            <a:xfrm>
              <a:off x="0" y="-12616"/>
              <a:ext cx="8204647" cy="397150"/>
              <a:chOff x="0" y="-12616"/>
              <a:chExt cx="8204647" cy="397150"/>
            </a:xfrm>
          </p:grpSpPr>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43" name="组合 42"/>
              <p:cNvGrpSpPr/>
              <p:nvPr/>
            </p:nvGrpSpPr>
            <p:grpSpPr>
              <a:xfrm>
                <a:off x="767996" y="-12616"/>
                <a:ext cx="7436651" cy="338554"/>
                <a:chOff x="1433384" y="536"/>
                <a:chExt cx="7436651" cy="338554"/>
              </a:xfrm>
            </p:grpSpPr>
            <p:sp>
              <p:nvSpPr>
                <p:cNvPr id="44" name="文本框 43"/>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45" name="直接连接符 44"/>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9176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750"/>
                                        <p:tgtEl>
                                          <p:spTgt spid="145"/>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wipe(left)">
                                      <p:cBhvr>
                                        <p:cTn id="11" dur="750"/>
                                        <p:tgtEl>
                                          <p:spTgt spid="146"/>
                                        </p:tgtEl>
                                      </p:cBhvr>
                                    </p:animEffect>
                                  </p:childTnLst>
                                </p:cTn>
                              </p:par>
                              <p:par>
                                <p:cTn id="12" presetID="22" presetClass="entr" presetSubtype="8" fill="hold" nodeType="withEffect">
                                  <p:stCondLst>
                                    <p:cond delay="25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250"/>
                                        <p:tgtEl>
                                          <p:spTgt spid="2"/>
                                        </p:tgtEl>
                                      </p:cBhvr>
                                    </p:animEffect>
                                  </p:childTnLst>
                                </p:cTn>
                              </p:par>
                              <p:par>
                                <p:cTn id="15" presetID="10" presetClass="entr" presetSubtype="0" fill="hold" nodeType="withEffect">
                                  <p:stCondLst>
                                    <p:cond delay="50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702810"/>
          </a:xfrm>
          <a:prstGeom prst="rect">
            <a:avLst/>
          </a:prstGeom>
          <a:noFill/>
          <a:ln>
            <a:noFill/>
          </a:ln>
        </p:spPr>
        <p:txBody>
          <a:bodyPr wrap="square" rtlCol="0">
            <a:spAutoFit/>
          </a:bodyPr>
          <a:lstStyle/>
          <a:p>
            <a:r>
              <a:rPr lang="en-US" sz="30000" b="1" dirty="0">
                <a:ln>
                  <a:solidFill>
                    <a:schemeClr val="bg1">
                      <a:alpha val="50000"/>
                    </a:schemeClr>
                  </a:solidFill>
                </a:ln>
                <a:solidFill>
                  <a:schemeClr val="bg1">
                    <a:alpha val="20000"/>
                  </a:schemeClr>
                </a:solidFill>
              </a:rPr>
              <a:t>4</a:t>
            </a:r>
          </a:p>
        </p:txBody>
      </p:sp>
      <p:sp>
        <p:nvSpPr>
          <p:cNvPr id="49" name="文本框 48"/>
          <p:cNvSpPr txBox="1"/>
          <p:nvPr/>
        </p:nvSpPr>
        <p:spPr>
          <a:xfrm>
            <a:off x="4263308" y="2141707"/>
            <a:ext cx="4356801" cy="923330"/>
          </a:xfrm>
          <a:prstGeom prst="rect">
            <a:avLst/>
          </a:prstGeom>
          <a:noFill/>
        </p:spPr>
        <p:txBody>
          <a:bodyPr wrap="square" rtlCol="0">
            <a:spAutoFit/>
          </a:bodyPr>
          <a:lstStyle/>
          <a:p>
            <a:pPr algn="ctr"/>
            <a:r>
              <a:rPr lang="zh-CN" altLang="en-US" sz="5400" b="1" dirty="0">
                <a:solidFill>
                  <a:schemeClr val="bg1"/>
                </a:solidFill>
                <a:ea typeface="微软雅黑" panose="020B0503020204020204" pitchFamily="34" charset="-122"/>
              </a:rPr>
              <a:t>系统演示</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0" y="-12616"/>
            <a:ext cx="8204647" cy="410301"/>
            <a:chOff x="0" y="-12616"/>
            <a:chExt cx="8204647" cy="410301"/>
          </a:xfrm>
        </p:grpSpPr>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17" name="组合 16"/>
            <p:cNvGrpSpPr/>
            <p:nvPr/>
          </p:nvGrpSpPr>
          <p:grpSpPr>
            <a:xfrm>
              <a:off x="0" y="-12616"/>
              <a:ext cx="8204647" cy="397150"/>
              <a:chOff x="0" y="-12616"/>
              <a:chExt cx="8204647" cy="397150"/>
            </a:xfrm>
          </p:grpSpPr>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19" name="组合 18"/>
              <p:cNvGrpSpPr/>
              <p:nvPr/>
            </p:nvGrpSpPr>
            <p:grpSpPr>
              <a:xfrm>
                <a:off x="767996" y="-12616"/>
                <a:ext cx="7436651" cy="338554"/>
                <a:chOff x="1433384" y="536"/>
                <a:chExt cx="7436651" cy="338554"/>
              </a:xfrm>
            </p:grpSpPr>
            <p:sp>
              <p:nvSpPr>
                <p:cNvPr id="20" name="文本框 19"/>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21" name="直接连接符 2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bldLvl="0" animBg="1"/>
      <p:bldP spid="51" grpId="0" bldLvl="0" animBg="1"/>
      <p:bldP spid="52" grpId="0" bldLvl="0" animBg="1"/>
      <p:bldP spid="56" grpId="0" bldLvl="0" animBg="1"/>
      <p:bldP spid="57" grpId="0" bldLvl="0" animBg="1"/>
      <p:bldP spid="6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椭圆 119"/>
          <p:cNvSpPr/>
          <p:nvPr/>
        </p:nvSpPr>
        <p:spPr>
          <a:xfrm>
            <a:off x="-362465" y="17216"/>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1" name="椭圆 120"/>
          <p:cNvSpPr/>
          <p:nvPr/>
        </p:nvSpPr>
        <p:spPr>
          <a:xfrm>
            <a:off x="-287261" y="2095947"/>
            <a:ext cx="296849" cy="297371"/>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2" name="椭圆 121"/>
          <p:cNvSpPr/>
          <p:nvPr/>
        </p:nvSpPr>
        <p:spPr>
          <a:xfrm>
            <a:off x="-1137429" y="431960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3" name="椭圆 122"/>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4" name="椭圆 123"/>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5" name="椭圆 124"/>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6" name="椭圆 125"/>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7" name="椭圆 126"/>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8" name="椭圆 127"/>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9" name="椭圆 128"/>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0" name="椭圆 129"/>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1" name="椭圆 130"/>
          <p:cNvSpPr/>
          <p:nvPr/>
        </p:nvSpPr>
        <p:spPr>
          <a:xfrm>
            <a:off x="1435970" y="-557904"/>
            <a:ext cx="296849" cy="297371"/>
          </a:xfrm>
          <a:prstGeom prst="ellipse">
            <a:avLst/>
          </a:prstGeom>
          <a:gradFill flip="none" rotWithShape="1">
            <a:gsLst>
              <a:gs pos="0">
                <a:schemeClr val="bg1"/>
              </a:gs>
              <a:gs pos="57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2" name="椭圆 131"/>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3" name="椭圆 132"/>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4" name="椭圆 133"/>
          <p:cNvSpPr/>
          <p:nvPr/>
        </p:nvSpPr>
        <p:spPr>
          <a:xfrm>
            <a:off x="455401" y="-1764747"/>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5" name="椭圆 134"/>
          <p:cNvSpPr/>
          <p:nvPr/>
        </p:nvSpPr>
        <p:spPr>
          <a:xfrm>
            <a:off x="4216317" y="-1072070"/>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6" name="椭圆 135"/>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7" name="椭圆 136"/>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8" name="椭圆 137"/>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9" name="椭圆 138"/>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0" name="椭圆 139"/>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4" name="椭圆 143"/>
          <p:cNvSpPr/>
          <p:nvPr/>
        </p:nvSpPr>
        <p:spPr>
          <a:xfrm>
            <a:off x="6997251" y="-68448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5" name="椭圆 144"/>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7" name="椭圆 146"/>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8" name="椭圆 147"/>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0" name="椭圆 149"/>
          <p:cNvSpPr/>
          <p:nvPr/>
        </p:nvSpPr>
        <p:spPr>
          <a:xfrm>
            <a:off x="10518714" y="-715648"/>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74" name="椭圆 173"/>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83" name="椭圆 182"/>
          <p:cNvSpPr/>
          <p:nvPr/>
        </p:nvSpPr>
        <p:spPr>
          <a:xfrm>
            <a:off x="12475802" y="-38002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62" name="直接连接符 61"/>
          <p:cNvCxnSpPr>
            <a:stCxn id="134" idx="5"/>
            <a:endCxn id="129" idx="0"/>
          </p:cNvCxnSpPr>
          <p:nvPr/>
        </p:nvCxnSpPr>
        <p:spPr>
          <a:xfrm>
            <a:off x="708777" y="-1510924"/>
            <a:ext cx="875619" cy="25381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31" idx="4"/>
            <a:endCxn id="129" idx="0"/>
          </p:cNvCxnSpPr>
          <p:nvPr/>
        </p:nvCxnSpPr>
        <p:spPr>
          <a:xfrm>
            <a:off x="1584395" y="-260533"/>
            <a:ext cx="1" cy="128780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30" idx="3"/>
          </p:cNvCxnSpPr>
          <p:nvPr/>
        </p:nvCxnSpPr>
        <p:spPr>
          <a:xfrm flipH="1">
            <a:off x="1584394" y="217155"/>
            <a:ext cx="1313698" cy="78945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29" idx="2"/>
            <a:endCxn id="120" idx="5"/>
          </p:cNvCxnSpPr>
          <p:nvPr/>
        </p:nvCxnSpPr>
        <p:spPr>
          <a:xfrm flipH="1" flipV="1">
            <a:off x="-163117" y="216916"/>
            <a:ext cx="1599088" cy="95904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121" idx="7"/>
          </p:cNvCxnSpPr>
          <p:nvPr/>
        </p:nvCxnSpPr>
        <p:spPr>
          <a:xfrm flipH="1">
            <a:off x="-33885" y="1185607"/>
            <a:ext cx="1454138" cy="95388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125" idx="2"/>
            <a:endCxn id="121" idx="7"/>
          </p:cNvCxnSpPr>
          <p:nvPr/>
        </p:nvCxnSpPr>
        <p:spPr>
          <a:xfrm flipH="1" flipV="1">
            <a:off x="-33885" y="2139496"/>
            <a:ext cx="1074648" cy="60374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25" idx="0"/>
            <a:endCxn id="129" idx="4"/>
          </p:cNvCxnSpPr>
          <p:nvPr/>
        </p:nvCxnSpPr>
        <p:spPr>
          <a:xfrm flipV="1">
            <a:off x="1238367" y="1324647"/>
            <a:ext cx="346029" cy="122059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25" idx="0"/>
            <a:endCxn id="128" idx="3"/>
          </p:cNvCxnSpPr>
          <p:nvPr/>
        </p:nvCxnSpPr>
        <p:spPr>
          <a:xfrm flipV="1">
            <a:off x="1238367" y="1715222"/>
            <a:ext cx="824368" cy="83002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129" idx="5"/>
            <a:endCxn id="128" idx="2"/>
          </p:cNvCxnSpPr>
          <p:nvPr/>
        </p:nvCxnSpPr>
        <p:spPr>
          <a:xfrm>
            <a:off x="1689347" y="1281098"/>
            <a:ext cx="329915" cy="32898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25" idx="3"/>
            <a:endCxn id="124" idx="0"/>
          </p:cNvCxnSpPr>
          <p:nvPr/>
        </p:nvCxnSpPr>
        <p:spPr>
          <a:xfrm flipH="1">
            <a:off x="603827" y="2883249"/>
            <a:ext cx="494813" cy="131937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121" idx="5"/>
            <a:endCxn id="124" idx="1"/>
          </p:cNvCxnSpPr>
          <p:nvPr/>
        </p:nvCxnSpPr>
        <p:spPr>
          <a:xfrm>
            <a:off x="-33885" y="2349769"/>
            <a:ext cx="555139" cy="188711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24" idx="1"/>
            <a:endCxn id="122" idx="6"/>
          </p:cNvCxnSpPr>
          <p:nvPr/>
        </p:nvCxnSpPr>
        <p:spPr>
          <a:xfrm flipH="1">
            <a:off x="-903878" y="4236882"/>
            <a:ext cx="1425132" cy="19970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24" idx="3"/>
            <a:endCxn id="123" idx="0"/>
          </p:cNvCxnSpPr>
          <p:nvPr/>
        </p:nvCxnSpPr>
        <p:spPr>
          <a:xfrm flipH="1">
            <a:off x="126364" y="4402319"/>
            <a:ext cx="394890" cy="174611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132" idx="3"/>
            <a:endCxn id="123" idx="0"/>
          </p:cNvCxnSpPr>
          <p:nvPr/>
        </p:nvCxnSpPr>
        <p:spPr>
          <a:xfrm flipH="1">
            <a:off x="126364" y="4898718"/>
            <a:ext cx="985557" cy="124971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25" idx="4"/>
            <a:endCxn id="132" idx="0"/>
          </p:cNvCxnSpPr>
          <p:nvPr/>
        </p:nvCxnSpPr>
        <p:spPr>
          <a:xfrm flipH="1">
            <a:off x="1194494" y="2941242"/>
            <a:ext cx="43873" cy="175777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26" idx="2"/>
            <a:endCxn id="124" idx="6"/>
          </p:cNvCxnSpPr>
          <p:nvPr/>
        </p:nvCxnSpPr>
        <p:spPr>
          <a:xfrm flipH="1">
            <a:off x="720602" y="3823716"/>
            <a:ext cx="1822764" cy="4958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26" idx="1"/>
            <a:endCxn id="125" idx="5"/>
          </p:cNvCxnSpPr>
          <p:nvPr/>
        </p:nvCxnSpPr>
        <p:spPr>
          <a:xfrm flipH="1" flipV="1">
            <a:off x="1378094" y="2883249"/>
            <a:ext cx="1208745" cy="8353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26" idx="0"/>
            <a:endCxn id="128" idx="4"/>
          </p:cNvCxnSpPr>
          <p:nvPr/>
        </p:nvCxnSpPr>
        <p:spPr>
          <a:xfrm flipH="1" flipV="1">
            <a:off x="2167687" y="1758771"/>
            <a:ext cx="524104" cy="191625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26" idx="7"/>
            <a:endCxn id="127" idx="3"/>
          </p:cNvCxnSpPr>
          <p:nvPr/>
        </p:nvCxnSpPr>
        <p:spPr>
          <a:xfrm flipV="1">
            <a:off x="2796742" y="1990830"/>
            <a:ext cx="906403" cy="172774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27" idx="0"/>
            <a:endCxn id="130" idx="4"/>
          </p:cNvCxnSpPr>
          <p:nvPr/>
        </p:nvCxnSpPr>
        <p:spPr>
          <a:xfrm flipH="1" flipV="1">
            <a:off x="3037819" y="275134"/>
            <a:ext cx="805053" cy="137777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33" idx="2"/>
            <a:endCxn id="128" idx="6"/>
          </p:cNvCxnSpPr>
          <p:nvPr/>
        </p:nvCxnSpPr>
        <p:spPr>
          <a:xfrm flipH="1">
            <a:off x="2316111" y="617942"/>
            <a:ext cx="2459024" cy="99214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27" idx="2"/>
            <a:endCxn id="129" idx="6"/>
          </p:cNvCxnSpPr>
          <p:nvPr/>
        </p:nvCxnSpPr>
        <p:spPr>
          <a:xfrm flipH="1" flipV="1">
            <a:off x="1732820" y="1175961"/>
            <a:ext cx="1912448" cy="67489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32" idx="7"/>
            <a:endCxn id="126" idx="3"/>
          </p:cNvCxnSpPr>
          <p:nvPr/>
        </p:nvCxnSpPr>
        <p:spPr>
          <a:xfrm flipV="1">
            <a:off x="1277066" y="3928852"/>
            <a:ext cx="1309773" cy="80442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27" idx="7"/>
            <a:endCxn id="133" idx="3"/>
          </p:cNvCxnSpPr>
          <p:nvPr/>
        </p:nvCxnSpPr>
        <p:spPr>
          <a:xfrm flipV="1">
            <a:off x="3982599" y="723078"/>
            <a:ext cx="836009" cy="98780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30" idx="7"/>
            <a:endCxn id="135" idx="3"/>
          </p:cNvCxnSpPr>
          <p:nvPr/>
        </p:nvCxnSpPr>
        <p:spPr>
          <a:xfrm flipV="1">
            <a:off x="3177546" y="-818247"/>
            <a:ext cx="1082244" cy="75545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31" idx="5"/>
            <a:endCxn id="130" idx="2"/>
          </p:cNvCxnSpPr>
          <p:nvPr/>
        </p:nvCxnSpPr>
        <p:spPr>
          <a:xfrm>
            <a:off x="1689346" y="-304082"/>
            <a:ext cx="1150869" cy="38126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30" idx="6"/>
            <a:endCxn id="133" idx="2"/>
          </p:cNvCxnSpPr>
          <p:nvPr/>
        </p:nvCxnSpPr>
        <p:spPr>
          <a:xfrm>
            <a:off x="3235423" y="77182"/>
            <a:ext cx="1539712" cy="54076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35" idx="4"/>
            <a:endCxn id="133" idx="1"/>
          </p:cNvCxnSpPr>
          <p:nvPr/>
        </p:nvCxnSpPr>
        <p:spPr>
          <a:xfrm>
            <a:off x="4364742" y="-774698"/>
            <a:ext cx="453866" cy="128750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27" idx="6"/>
            <a:endCxn id="136" idx="2"/>
          </p:cNvCxnSpPr>
          <p:nvPr/>
        </p:nvCxnSpPr>
        <p:spPr>
          <a:xfrm>
            <a:off x="4040476" y="1850857"/>
            <a:ext cx="948499" cy="36207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36" idx="6"/>
            <a:endCxn id="137" idx="3"/>
          </p:cNvCxnSpPr>
          <p:nvPr/>
        </p:nvCxnSpPr>
        <p:spPr>
          <a:xfrm>
            <a:off x="5222526" y="2212929"/>
            <a:ext cx="871059" cy="14171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26" idx="6"/>
            <a:endCxn id="136" idx="3"/>
          </p:cNvCxnSpPr>
          <p:nvPr/>
        </p:nvCxnSpPr>
        <p:spPr>
          <a:xfrm flipV="1">
            <a:off x="2840215" y="2295647"/>
            <a:ext cx="2182963" cy="152806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33" idx="5"/>
            <a:endCxn id="137" idx="1"/>
          </p:cNvCxnSpPr>
          <p:nvPr/>
        </p:nvCxnSpPr>
        <p:spPr>
          <a:xfrm>
            <a:off x="5028511" y="723078"/>
            <a:ext cx="1065074" cy="146612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38" idx="3"/>
            <a:endCxn id="137" idx="7"/>
          </p:cNvCxnSpPr>
          <p:nvPr/>
        </p:nvCxnSpPr>
        <p:spPr>
          <a:xfrm flipH="1">
            <a:off x="6258730" y="1330964"/>
            <a:ext cx="683534" cy="85823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4" idx="4"/>
            <a:endCxn id="138" idx="0"/>
          </p:cNvCxnSpPr>
          <p:nvPr/>
        </p:nvCxnSpPr>
        <p:spPr>
          <a:xfrm flipH="1">
            <a:off x="7047216" y="-387109"/>
            <a:ext cx="98460" cy="146425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33" idx="6"/>
          </p:cNvCxnSpPr>
          <p:nvPr/>
        </p:nvCxnSpPr>
        <p:spPr>
          <a:xfrm flipV="1">
            <a:off x="5071984" y="269556"/>
            <a:ext cx="3441972" cy="34838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3" idx="7"/>
            <a:endCxn id="144" idx="3"/>
          </p:cNvCxnSpPr>
          <p:nvPr/>
        </p:nvCxnSpPr>
        <p:spPr>
          <a:xfrm flipV="1">
            <a:off x="5028511" y="-430658"/>
            <a:ext cx="2012213" cy="94346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8" idx="6"/>
            <a:endCxn id="140" idx="2"/>
          </p:cNvCxnSpPr>
          <p:nvPr/>
        </p:nvCxnSpPr>
        <p:spPr>
          <a:xfrm>
            <a:off x="7195640" y="1225828"/>
            <a:ext cx="1518839" cy="15721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5" idx="5"/>
            <a:endCxn id="140" idx="1"/>
          </p:cNvCxnSpPr>
          <p:nvPr/>
        </p:nvCxnSpPr>
        <p:spPr>
          <a:xfrm>
            <a:off x="4469693" y="-818247"/>
            <a:ext cx="4288259" cy="20961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40" idx="6"/>
            <a:endCxn id="145" idx="3"/>
          </p:cNvCxnSpPr>
          <p:nvPr/>
        </p:nvCxnSpPr>
        <p:spPr>
          <a:xfrm flipV="1">
            <a:off x="9011328" y="761361"/>
            <a:ext cx="1149304" cy="62168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9" idx="6"/>
            <a:endCxn id="150" idx="3"/>
          </p:cNvCxnSpPr>
          <p:nvPr/>
        </p:nvCxnSpPr>
        <p:spPr>
          <a:xfrm flipV="1">
            <a:off x="8931818" y="-461826"/>
            <a:ext cx="1630369" cy="7331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5" idx="7"/>
            <a:endCxn id="150" idx="4"/>
          </p:cNvCxnSpPr>
          <p:nvPr/>
        </p:nvCxnSpPr>
        <p:spPr>
          <a:xfrm flipV="1">
            <a:off x="10325777" y="-418277"/>
            <a:ext cx="341362" cy="101420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40" idx="7"/>
            <a:endCxn id="150" idx="4"/>
          </p:cNvCxnSpPr>
          <p:nvPr/>
        </p:nvCxnSpPr>
        <p:spPr>
          <a:xfrm flipV="1">
            <a:off x="8967855" y="-418277"/>
            <a:ext cx="1699284" cy="169618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47" idx="2"/>
            <a:endCxn id="139" idx="6"/>
          </p:cNvCxnSpPr>
          <p:nvPr/>
        </p:nvCxnSpPr>
        <p:spPr>
          <a:xfrm flipH="1" flipV="1">
            <a:off x="8931818" y="271304"/>
            <a:ext cx="2718944" cy="40143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48" idx="1"/>
            <a:endCxn id="150" idx="5"/>
          </p:cNvCxnSpPr>
          <p:nvPr/>
        </p:nvCxnSpPr>
        <p:spPr>
          <a:xfrm flipH="1" flipV="1">
            <a:off x="10772090" y="-461826"/>
            <a:ext cx="1291602" cy="204121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48" idx="1"/>
            <a:endCxn id="145" idx="6"/>
          </p:cNvCxnSpPr>
          <p:nvPr/>
        </p:nvCxnSpPr>
        <p:spPr>
          <a:xfrm flipH="1" flipV="1">
            <a:off x="10359980" y="678643"/>
            <a:ext cx="1703712" cy="90074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48" idx="1"/>
            <a:endCxn id="147" idx="5"/>
          </p:cNvCxnSpPr>
          <p:nvPr/>
        </p:nvCxnSpPr>
        <p:spPr>
          <a:xfrm flipH="1" flipV="1">
            <a:off x="11904138" y="777872"/>
            <a:ext cx="159554" cy="80151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39" idx="1"/>
            <a:endCxn id="144" idx="5"/>
          </p:cNvCxnSpPr>
          <p:nvPr/>
        </p:nvCxnSpPr>
        <p:spPr>
          <a:xfrm flipH="1" flipV="1">
            <a:off x="7250627" y="-430658"/>
            <a:ext cx="1343860" cy="56198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74" idx="0"/>
            <a:endCxn id="137" idx="4"/>
          </p:cNvCxnSpPr>
          <p:nvPr/>
        </p:nvCxnSpPr>
        <p:spPr>
          <a:xfrm flipV="1">
            <a:off x="5790424" y="2388903"/>
            <a:ext cx="385734" cy="192746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26" idx="5"/>
            <a:endCxn id="174" idx="2"/>
          </p:cNvCxnSpPr>
          <p:nvPr/>
        </p:nvCxnSpPr>
        <p:spPr>
          <a:xfrm>
            <a:off x="2796742" y="3928852"/>
            <a:ext cx="2845257" cy="5361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33" idx="5"/>
            <a:endCxn id="138" idx="2"/>
          </p:cNvCxnSpPr>
          <p:nvPr/>
        </p:nvCxnSpPr>
        <p:spPr>
          <a:xfrm>
            <a:off x="5028511" y="723078"/>
            <a:ext cx="1870280" cy="50275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83" idx="3"/>
            <a:endCxn id="147" idx="7"/>
          </p:cNvCxnSpPr>
          <p:nvPr/>
        </p:nvCxnSpPr>
        <p:spPr>
          <a:xfrm flipH="1">
            <a:off x="11904138" y="-126198"/>
            <a:ext cx="615137" cy="69379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3851920" y="2974729"/>
            <a:ext cx="1966190" cy="923330"/>
          </a:xfrm>
          <a:prstGeom prst="rect">
            <a:avLst/>
          </a:prstGeom>
          <a:noFill/>
        </p:spPr>
        <p:txBody>
          <a:bodyPr wrap="square" rtlCol="0">
            <a:spAutoFit/>
          </a:bodyPr>
          <a:lstStyle/>
          <a:p>
            <a:pPr algn="ctr"/>
            <a:r>
              <a:rPr lang="zh-CN" altLang="en-US" sz="5400" dirty="0">
                <a:solidFill>
                  <a:schemeClr val="bg1"/>
                </a:solidFill>
                <a:ea typeface="微软雅黑" panose="020B0503020204020204" pitchFamily="34" charset="-122"/>
              </a:rPr>
              <a:t>目录</a:t>
            </a:r>
          </a:p>
        </p:txBody>
      </p:sp>
      <p:sp>
        <p:nvSpPr>
          <p:cNvPr id="153" name="椭圆 152"/>
          <p:cNvSpPr/>
          <p:nvPr/>
        </p:nvSpPr>
        <p:spPr>
          <a:xfrm>
            <a:off x="7597694" y="2780598"/>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4" name="椭圆 153"/>
          <p:cNvSpPr/>
          <p:nvPr/>
        </p:nvSpPr>
        <p:spPr>
          <a:xfrm>
            <a:off x="7597694" y="3591873"/>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7" name="椭圆 156"/>
          <p:cNvSpPr/>
          <p:nvPr/>
        </p:nvSpPr>
        <p:spPr>
          <a:xfrm>
            <a:off x="7597694" y="4403148"/>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0" name="椭圆 159"/>
          <p:cNvSpPr/>
          <p:nvPr/>
        </p:nvSpPr>
        <p:spPr>
          <a:xfrm>
            <a:off x="7597694" y="5214423"/>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27" name="组合 26"/>
          <p:cNvGrpSpPr/>
          <p:nvPr/>
        </p:nvGrpSpPr>
        <p:grpSpPr>
          <a:xfrm>
            <a:off x="8582568" y="2804056"/>
            <a:ext cx="2357190" cy="495300"/>
            <a:chOff x="8858444" y="2013481"/>
            <a:chExt cx="2357190" cy="495300"/>
          </a:xfrm>
        </p:grpSpPr>
        <p:sp>
          <p:nvSpPr>
            <p:cNvPr id="164" name="矩形 163"/>
            <p:cNvSpPr/>
            <p:nvPr/>
          </p:nvSpPr>
          <p:spPr>
            <a:xfrm>
              <a:off x="8858444" y="2013481"/>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ea typeface="微软雅黑" panose="020B0503020204020204" pitchFamily="34" charset="-122"/>
              </a:endParaRPr>
            </a:p>
          </p:txBody>
        </p:sp>
        <p:sp>
          <p:nvSpPr>
            <p:cNvPr id="165" name="文本框 164"/>
            <p:cNvSpPr txBox="1"/>
            <p:nvPr/>
          </p:nvSpPr>
          <p:spPr>
            <a:xfrm>
              <a:off x="8870160" y="2038139"/>
              <a:ext cx="2345474" cy="461665"/>
            </a:xfrm>
            <a:prstGeom prst="rect">
              <a:avLst/>
            </a:prstGeom>
            <a:noFill/>
            <a:ln>
              <a:noFill/>
            </a:ln>
          </p:spPr>
          <p:txBody>
            <a:bodyPr wrap="square" rtlCol="0">
              <a:spAutoFit/>
            </a:bodyPr>
            <a:lstStyle/>
            <a:p>
              <a:pPr algn="ctr"/>
              <a:r>
                <a:rPr lang="zh-CN" altLang="en-US" sz="2400" b="1" dirty="0">
                  <a:solidFill>
                    <a:schemeClr val="bg1"/>
                  </a:solidFill>
                  <a:ea typeface="微软雅黑" panose="020B0503020204020204" pitchFamily="34" charset="-122"/>
                </a:rPr>
                <a:t>系统设计</a:t>
              </a:r>
              <a:endParaRPr lang="en-US" altLang="zh-CN" sz="2400" b="1" dirty="0">
                <a:solidFill>
                  <a:schemeClr val="bg1"/>
                </a:solidFill>
                <a:ea typeface="微软雅黑" panose="020B0503020204020204" pitchFamily="34" charset="-122"/>
              </a:endParaRPr>
            </a:p>
          </p:txBody>
        </p:sp>
      </p:grpSp>
      <p:grpSp>
        <p:nvGrpSpPr>
          <p:cNvPr id="26" name="组合 25"/>
          <p:cNvGrpSpPr/>
          <p:nvPr/>
        </p:nvGrpSpPr>
        <p:grpSpPr>
          <a:xfrm>
            <a:off x="8582568" y="3621246"/>
            <a:ext cx="2357190" cy="495300"/>
            <a:chOff x="8859539" y="2817720"/>
            <a:chExt cx="2357190" cy="495300"/>
          </a:xfrm>
        </p:grpSpPr>
        <p:sp>
          <p:nvSpPr>
            <p:cNvPr id="166" name="矩形 165"/>
            <p:cNvSpPr/>
            <p:nvPr/>
          </p:nvSpPr>
          <p:spPr>
            <a:xfrm>
              <a:off x="8859539" y="2817720"/>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ea typeface="微软雅黑" panose="020B0503020204020204" pitchFamily="34" charset="-122"/>
              </a:endParaRPr>
            </a:p>
          </p:txBody>
        </p:sp>
        <p:sp>
          <p:nvSpPr>
            <p:cNvPr id="167" name="文本框 166"/>
            <p:cNvSpPr txBox="1"/>
            <p:nvPr/>
          </p:nvSpPr>
          <p:spPr>
            <a:xfrm>
              <a:off x="8871255" y="2842378"/>
              <a:ext cx="2345474" cy="461665"/>
            </a:xfrm>
            <a:prstGeom prst="rect">
              <a:avLst/>
            </a:prstGeom>
            <a:noFill/>
            <a:ln>
              <a:noFill/>
            </a:ln>
          </p:spPr>
          <p:txBody>
            <a:bodyPr wrap="square" rtlCol="0">
              <a:spAutoFit/>
            </a:bodyPr>
            <a:lstStyle/>
            <a:p>
              <a:pPr algn="ctr"/>
              <a:r>
                <a:rPr lang="zh-CN" altLang="en-US" sz="2400" b="1" dirty="0">
                  <a:solidFill>
                    <a:schemeClr val="bg1"/>
                  </a:solidFill>
                  <a:ea typeface="微软雅黑" panose="020B0503020204020204" pitchFamily="34" charset="-122"/>
                </a:rPr>
                <a:t>系统功能</a:t>
              </a:r>
            </a:p>
          </p:txBody>
        </p:sp>
      </p:grpSp>
      <p:grpSp>
        <p:nvGrpSpPr>
          <p:cNvPr id="25" name="组合 24"/>
          <p:cNvGrpSpPr/>
          <p:nvPr/>
        </p:nvGrpSpPr>
        <p:grpSpPr>
          <a:xfrm>
            <a:off x="8582568" y="4438436"/>
            <a:ext cx="2357190" cy="495300"/>
            <a:chOff x="8858444" y="3567629"/>
            <a:chExt cx="2357190" cy="495300"/>
          </a:xfrm>
        </p:grpSpPr>
        <p:sp>
          <p:nvSpPr>
            <p:cNvPr id="168" name="矩形 167"/>
            <p:cNvSpPr/>
            <p:nvPr/>
          </p:nvSpPr>
          <p:spPr>
            <a:xfrm>
              <a:off x="8858444" y="3567629"/>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ea typeface="微软雅黑" panose="020B0503020204020204" pitchFamily="34" charset="-122"/>
              </a:endParaRPr>
            </a:p>
          </p:txBody>
        </p:sp>
        <p:sp>
          <p:nvSpPr>
            <p:cNvPr id="169" name="文本框 168"/>
            <p:cNvSpPr txBox="1"/>
            <p:nvPr/>
          </p:nvSpPr>
          <p:spPr>
            <a:xfrm>
              <a:off x="8870160" y="3592287"/>
              <a:ext cx="2345474" cy="461665"/>
            </a:xfrm>
            <a:prstGeom prst="rect">
              <a:avLst/>
            </a:prstGeom>
            <a:noFill/>
            <a:ln>
              <a:noFill/>
            </a:ln>
          </p:spPr>
          <p:txBody>
            <a:bodyPr wrap="square" rtlCol="0">
              <a:spAutoFit/>
            </a:bodyPr>
            <a:lstStyle/>
            <a:p>
              <a:pPr algn="ctr"/>
              <a:r>
                <a:rPr lang="zh-CN" altLang="en-US" sz="2400" b="1" dirty="0">
                  <a:solidFill>
                    <a:schemeClr val="bg1"/>
                  </a:solidFill>
                  <a:ea typeface="微软雅黑" panose="020B0503020204020204" pitchFamily="34" charset="-122"/>
                </a:rPr>
                <a:t>系统实现</a:t>
              </a:r>
            </a:p>
          </p:txBody>
        </p:sp>
      </p:grpSp>
      <p:grpSp>
        <p:nvGrpSpPr>
          <p:cNvPr id="23" name="组合 22"/>
          <p:cNvGrpSpPr/>
          <p:nvPr/>
        </p:nvGrpSpPr>
        <p:grpSpPr>
          <a:xfrm>
            <a:off x="8582568" y="5255626"/>
            <a:ext cx="2357190" cy="495300"/>
            <a:chOff x="8846728" y="4295858"/>
            <a:chExt cx="2357190" cy="495300"/>
          </a:xfrm>
        </p:grpSpPr>
        <p:sp>
          <p:nvSpPr>
            <p:cNvPr id="170" name="矩形 169"/>
            <p:cNvSpPr/>
            <p:nvPr/>
          </p:nvSpPr>
          <p:spPr>
            <a:xfrm>
              <a:off x="8846728" y="4295858"/>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ea typeface="微软雅黑" panose="020B0503020204020204" pitchFamily="34" charset="-122"/>
              </a:endParaRPr>
            </a:p>
          </p:txBody>
        </p:sp>
        <p:sp>
          <p:nvSpPr>
            <p:cNvPr id="171" name="文本框 170"/>
            <p:cNvSpPr txBox="1"/>
            <p:nvPr/>
          </p:nvSpPr>
          <p:spPr>
            <a:xfrm>
              <a:off x="8858444" y="4320516"/>
              <a:ext cx="2345474" cy="461665"/>
            </a:xfrm>
            <a:prstGeom prst="rect">
              <a:avLst/>
            </a:prstGeom>
            <a:noFill/>
            <a:ln>
              <a:noFill/>
            </a:ln>
          </p:spPr>
          <p:txBody>
            <a:bodyPr wrap="square" rtlCol="0">
              <a:spAutoFit/>
            </a:bodyPr>
            <a:lstStyle/>
            <a:p>
              <a:pPr algn="ctr"/>
              <a:r>
                <a:rPr lang="zh-CN" altLang="en-US" sz="2400" b="1" dirty="0">
                  <a:solidFill>
                    <a:schemeClr val="bg1"/>
                  </a:solidFill>
                  <a:ea typeface="微软雅黑" panose="020B0503020204020204" pitchFamily="34" charset="-122"/>
                </a:rPr>
                <a:t>系统演示</a:t>
              </a:r>
            </a:p>
          </p:txBody>
        </p:sp>
      </p:grpSp>
      <p:grpSp>
        <p:nvGrpSpPr>
          <p:cNvPr id="143" name="组合 142"/>
          <p:cNvGrpSpPr/>
          <p:nvPr/>
        </p:nvGrpSpPr>
        <p:grpSpPr>
          <a:xfrm>
            <a:off x="0" y="-12616"/>
            <a:ext cx="8204647" cy="410301"/>
            <a:chOff x="0" y="-12616"/>
            <a:chExt cx="8204647" cy="410301"/>
          </a:xfrm>
        </p:grpSpPr>
        <p:pic>
          <p:nvPicPr>
            <p:cNvPr id="146" name="图片 145"/>
            <p:cNvPicPr>
              <a:picLocks noChangeAspect="1"/>
            </p:cNvPicPr>
            <p:nvPr/>
          </p:nvPicPr>
          <p:blipFill>
            <a:blip r:embed="rId2" cstate="print">
              <a:extLst>
                <a:ext uri="{BEBA8EAE-BF5A-486C-A8C5-ECC9F3942E4B}">
                  <a14:imgProps xmlns:a14="http://schemas.microsoft.com/office/drawing/2010/main">
                    <a14:imgLayer r:embed="rId3">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149" name="组合 148"/>
            <p:cNvGrpSpPr/>
            <p:nvPr/>
          </p:nvGrpSpPr>
          <p:grpSpPr>
            <a:xfrm>
              <a:off x="0" y="-12616"/>
              <a:ext cx="8204647" cy="397150"/>
              <a:chOff x="0" y="-12616"/>
              <a:chExt cx="8204647" cy="397150"/>
            </a:xfrm>
          </p:grpSpPr>
          <p:pic>
            <p:nvPicPr>
              <p:cNvPr id="152" name="图片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155" name="组合 154"/>
              <p:cNvGrpSpPr/>
              <p:nvPr/>
            </p:nvGrpSpPr>
            <p:grpSpPr>
              <a:xfrm>
                <a:off x="767996" y="-12616"/>
                <a:ext cx="7436651" cy="338554"/>
                <a:chOff x="1433384" y="536"/>
                <a:chExt cx="7436651" cy="338554"/>
              </a:xfrm>
            </p:grpSpPr>
            <p:sp>
              <p:nvSpPr>
                <p:cNvPr id="156" name="文本框 155"/>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158" name="直接连接符 157"/>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28"/>
                                        </p:tgtEl>
                                        <p:attrNameLst>
                                          <p:attrName>style.visibility</p:attrName>
                                        </p:attrNameLst>
                                      </p:cBhvr>
                                      <p:to>
                                        <p:strVal val="visible"/>
                                      </p:to>
                                    </p:set>
                                    <p:animEffect transition="in" filter="fade">
                                      <p:cBhvr>
                                        <p:cTn id="31" dur="500"/>
                                        <p:tgtEl>
                                          <p:spTgt spid="1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fade">
                                      <p:cBhvr>
                                        <p:cTn id="34" dur="500"/>
                                        <p:tgtEl>
                                          <p:spTgt spid="129"/>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130"/>
                                        </p:tgtEl>
                                        <p:attrNameLst>
                                          <p:attrName>style.visibility</p:attrName>
                                        </p:attrNameLst>
                                      </p:cBhvr>
                                      <p:to>
                                        <p:strVal val="visible"/>
                                      </p:to>
                                    </p:set>
                                    <p:animEffect transition="in" filter="fade">
                                      <p:cBhvr>
                                        <p:cTn id="37" dur="500"/>
                                        <p:tgtEl>
                                          <p:spTgt spid="130"/>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fade">
                                      <p:cBhvr>
                                        <p:cTn id="43" dur="500"/>
                                        <p:tgtEl>
                                          <p:spTgt spid="13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33"/>
                                        </p:tgtEl>
                                        <p:attrNameLst>
                                          <p:attrName>style.visibility</p:attrName>
                                        </p:attrNameLst>
                                      </p:cBhvr>
                                      <p:to>
                                        <p:strVal val="visible"/>
                                      </p:to>
                                    </p:set>
                                    <p:animEffect transition="in" filter="fade">
                                      <p:cBhvr>
                                        <p:cTn id="46" dur="500"/>
                                        <p:tgtEl>
                                          <p:spTgt spid="133"/>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500"/>
                                        <p:tgtEl>
                                          <p:spTgt spid="1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5"/>
                                        </p:tgtEl>
                                        <p:attrNameLst>
                                          <p:attrName>style.visibility</p:attrName>
                                        </p:attrNameLst>
                                      </p:cBhvr>
                                      <p:to>
                                        <p:strVal val="visible"/>
                                      </p:to>
                                    </p:set>
                                    <p:animEffect transition="in" filter="fade">
                                      <p:cBhvr>
                                        <p:cTn id="52" dur="500"/>
                                        <p:tgtEl>
                                          <p:spTgt spid="135"/>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fade">
                                      <p:cBhvr>
                                        <p:cTn id="64" dur="500"/>
                                        <p:tgtEl>
                                          <p:spTgt spid="139"/>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par>
                                <p:cTn id="68" presetID="10" presetClass="entr" presetSubtype="0" fill="hold" grpId="0" nodeType="withEffect">
                                  <p:stCondLst>
                                    <p:cond delay="100"/>
                                  </p:stCondLst>
                                  <p:childTnLst>
                                    <p:set>
                                      <p:cBhvr>
                                        <p:cTn id="69" dur="1" fill="hold">
                                          <p:stCondLst>
                                            <p:cond delay="0"/>
                                          </p:stCondLst>
                                        </p:cTn>
                                        <p:tgtEl>
                                          <p:spTgt spid="144"/>
                                        </p:tgtEl>
                                        <p:attrNameLst>
                                          <p:attrName>style.visibility</p:attrName>
                                        </p:attrNameLst>
                                      </p:cBhvr>
                                      <p:to>
                                        <p:strVal val="visible"/>
                                      </p:to>
                                    </p:set>
                                    <p:animEffect transition="in" filter="fade">
                                      <p:cBhvr>
                                        <p:cTn id="70" dur="500"/>
                                        <p:tgtEl>
                                          <p:spTgt spid="14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animEffect transition="in" filter="fade">
                                      <p:cBhvr>
                                        <p:cTn id="73" dur="500"/>
                                        <p:tgtEl>
                                          <p:spTgt spid="145"/>
                                        </p:tgtEl>
                                      </p:cBhvr>
                                    </p:animEffect>
                                  </p:childTnLst>
                                </p:cTn>
                              </p:par>
                              <p:par>
                                <p:cTn id="74" presetID="10" presetClass="entr" presetSubtype="0" fill="hold" grpId="0" nodeType="withEffect">
                                  <p:stCondLst>
                                    <p:cond delay="100"/>
                                  </p:stCondLst>
                                  <p:childTnLst>
                                    <p:set>
                                      <p:cBhvr>
                                        <p:cTn id="75" dur="1" fill="hold">
                                          <p:stCondLst>
                                            <p:cond delay="0"/>
                                          </p:stCondLst>
                                        </p:cTn>
                                        <p:tgtEl>
                                          <p:spTgt spid="147"/>
                                        </p:tgtEl>
                                        <p:attrNameLst>
                                          <p:attrName>style.visibility</p:attrName>
                                        </p:attrNameLst>
                                      </p:cBhvr>
                                      <p:to>
                                        <p:strVal val="visible"/>
                                      </p:to>
                                    </p:set>
                                    <p:animEffect transition="in" filter="fade">
                                      <p:cBhvr>
                                        <p:cTn id="76" dur="500"/>
                                        <p:tgtEl>
                                          <p:spTgt spid="147"/>
                                        </p:tgtEl>
                                      </p:cBhvr>
                                    </p:animEffect>
                                  </p:childTnLst>
                                </p:cTn>
                              </p:par>
                              <p:par>
                                <p:cTn id="77" presetID="10" presetClass="entr" presetSubtype="0" fill="hold" grpId="0" nodeType="withEffect">
                                  <p:stCondLst>
                                    <p:cond delay="20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0"/>
                                        </p:tgtEl>
                                        <p:attrNameLst>
                                          <p:attrName>style.visibility</p:attrName>
                                        </p:attrNameLst>
                                      </p:cBhvr>
                                      <p:to>
                                        <p:strVal val="visible"/>
                                      </p:to>
                                    </p:set>
                                    <p:animEffect transition="in" filter="fade">
                                      <p:cBhvr>
                                        <p:cTn id="82" dur="500"/>
                                        <p:tgtEl>
                                          <p:spTgt spid="150"/>
                                        </p:tgtEl>
                                      </p:cBhvr>
                                    </p:animEffect>
                                  </p:childTnLst>
                                </p:cTn>
                              </p:par>
                              <p:par>
                                <p:cTn id="83" presetID="10" presetClass="entr" presetSubtype="0" fill="hold" grpId="0" nodeType="withEffect">
                                  <p:stCondLst>
                                    <p:cond delay="200"/>
                                  </p:stCondLst>
                                  <p:childTnLst>
                                    <p:set>
                                      <p:cBhvr>
                                        <p:cTn id="84" dur="1" fill="hold">
                                          <p:stCondLst>
                                            <p:cond delay="0"/>
                                          </p:stCondLst>
                                        </p:cTn>
                                        <p:tgtEl>
                                          <p:spTgt spid="174"/>
                                        </p:tgtEl>
                                        <p:attrNameLst>
                                          <p:attrName>style.visibility</p:attrName>
                                        </p:attrNameLst>
                                      </p:cBhvr>
                                      <p:to>
                                        <p:strVal val="visible"/>
                                      </p:to>
                                    </p:set>
                                    <p:animEffect transition="in" filter="fade">
                                      <p:cBhvr>
                                        <p:cTn id="85" dur="500"/>
                                        <p:tgtEl>
                                          <p:spTgt spid="174"/>
                                        </p:tgtEl>
                                      </p:cBhvr>
                                    </p:animEffect>
                                  </p:childTnLst>
                                </p:cTn>
                              </p:par>
                              <p:par>
                                <p:cTn id="86" presetID="10" presetClass="entr" presetSubtype="0" fill="hold" grpId="0" nodeType="withEffect">
                                  <p:stCondLst>
                                    <p:cond delay="300"/>
                                  </p:stCondLst>
                                  <p:childTnLst>
                                    <p:set>
                                      <p:cBhvr>
                                        <p:cTn id="87" dur="1" fill="hold">
                                          <p:stCondLst>
                                            <p:cond delay="0"/>
                                          </p:stCondLst>
                                        </p:cTn>
                                        <p:tgtEl>
                                          <p:spTgt spid="183"/>
                                        </p:tgtEl>
                                        <p:attrNameLst>
                                          <p:attrName>style.visibility</p:attrName>
                                        </p:attrNameLst>
                                      </p:cBhvr>
                                      <p:to>
                                        <p:strVal val="visible"/>
                                      </p:to>
                                    </p:set>
                                    <p:animEffect transition="in" filter="fade">
                                      <p:cBhvr>
                                        <p:cTn id="88" dur="500"/>
                                        <p:tgtEl>
                                          <p:spTgt spid="183"/>
                                        </p:tgtEl>
                                      </p:cBhvr>
                                    </p:animEffect>
                                  </p:childTnLst>
                                </p:cTn>
                              </p:par>
                            </p:childTnLst>
                          </p:cTn>
                        </p:par>
                        <p:par>
                          <p:cTn id="89" fill="hold">
                            <p:stCondLst>
                              <p:cond delay="500"/>
                            </p:stCondLst>
                            <p:childTnLst>
                              <p:par>
                                <p:cTn id="90" presetID="16" presetClass="entr" presetSubtype="21" fill="hold" nodeType="after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barn(inVertical)">
                                      <p:cBhvr>
                                        <p:cTn id="92" dur="500"/>
                                        <p:tgtEl>
                                          <p:spTgt spid="62"/>
                                        </p:tgtEl>
                                      </p:cBhvr>
                                    </p:animEffect>
                                  </p:childTnLst>
                                </p:cTn>
                              </p:par>
                              <p:par>
                                <p:cTn id="93" presetID="16" presetClass="entr" presetSubtype="21" fill="hold" nodeType="withEffect">
                                  <p:stCondLst>
                                    <p:cond delay="300"/>
                                  </p:stCondLst>
                                  <p:childTnLst>
                                    <p:set>
                                      <p:cBhvr>
                                        <p:cTn id="94" dur="1" fill="hold">
                                          <p:stCondLst>
                                            <p:cond delay="0"/>
                                          </p:stCondLst>
                                        </p:cTn>
                                        <p:tgtEl>
                                          <p:spTgt spid="63"/>
                                        </p:tgtEl>
                                        <p:attrNameLst>
                                          <p:attrName>style.visibility</p:attrName>
                                        </p:attrNameLst>
                                      </p:cBhvr>
                                      <p:to>
                                        <p:strVal val="visible"/>
                                      </p:to>
                                    </p:set>
                                    <p:animEffect transition="in" filter="barn(inVertical)">
                                      <p:cBhvr>
                                        <p:cTn id="95" dur="500"/>
                                        <p:tgtEl>
                                          <p:spTgt spid="63"/>
                                        </p:tgtEl>
                                      </p:cBhvr>
                                    </p:animEffect>
                                  </p:childTnLst>
                                </p:cTn>
                              </p:par>
                              <p:par>
                                <p:cTn id="96" presetID="16" presetClass="entr" presetSubtype="21" fill="hold"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barn(inVertical)">
                                      <p:cBhvr>
                                        <p:cTn id="98" dur="500"/>
                                        <p:tgtEl>
                                          <p:spTgt spid="64"/>
                                        </p:tgtEl>
                                      </p:cBhvr>
                                    </p:animEffect>
                                  </p:childTnLst>
                                </p:cTn>
                              </p:par>
                              <p:par>
                                <p:cTn id="99" presetID="16" presetClass="entr" presetSubtype="21" fill="hold" nodeType="withEffect">
                                  <p:stCondLst>
                                    <p:cond delay="200"/>
                                  </p:stCondLst>
                                  <p:childTnLst>
                                    <p:set>
                                      <p:cBhvr>
                                        <p:cTn id="100" dur="1" fill="hold">
                                          <p:stCondLst>
                                            <p:cond delay="0"/>
                                          </p:stCondLst>
                                        </p:cTn>
                                        <p:tgtEl>
                                          <p:spTgt spid="65"/>
                                        </p:tgtEl>
                                        <p:attrNameLst>
                                          <p:attrName>style.visibility</p:attrName>
                                        </p:attrNameLst>
                                      </p:cBhvr>
                                      <p:to>
                                        <p:strVal val="visible"/>
                                      </p:to>
                                    </p:set>
                                    <p:animEffect transition="in" filter="barn(inVertical)">
                                      <p:cBhvr>
                                        <p:cTn id="101" dur="500"/>
                                        <p:tgtEl>
                                          <p:spTgt spid="65"/>
                                        </p:tgtEl>
                                      </p:cBhvr>
                                    </p:animEffect>
                                  </p:childTnLst>
                                </p:cTn>
                              </p:par>
                              <p:par>
                                <p:cTn id="102" presetID="16" presetClass="entr" presetSubtype="21" fill="hold" nodeType="withEffect">
                                  <p:stCondLst>
                                    <p:cond delay="300"/>
                                  </p:stCondLst>
                                  <p:childTnLst>
                                    <p:set>
                                      <p:cBhvr>
                                        <p:cTn id="103" dur="1" fill="hold">
                                          <p:stCondLst>
                                            <p:cond delay="0"/>
                                          </p:stCondLst>
                                        </p:cTn>
                                        <p:tgtEl>
                                          <p:spTgt spid="67"/>
                                        </p:tgtEl>
                                        <p:attrNameLst>
                                          <p:attrName>style.visibility</p:attrName>
                                        </p:attrNameLst>
                                      </p:cBhvr>
                                      <p:to>
                                        <p:strVal val="visible"/>
                                      </p:to>
                                    </p:set>
                                    <p:animEffect transition="in" filter="barn(inVertical)">
                                      <p:cBhvr>
                                        <p:cTn id="104" dur="500"/>
                                        <p:tgtEl>
                                          <p:spTgt spid="67"/>
                                        </p:tgtEl>
                                      </p:cBhvr>
                                    </p:animEffect>
                                  </p:childTnLst>
                                </p:cTn>
                              </p:par>
                              <p:par>
                                <p:cTn id="105" presetID="16" presetClass="entr" presetSubtype="21"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barn(inVertical)">
                                      <p:cBhvr>
                                        <p:cTn id="107" dur="500"/>
                                        <p:tgtEl>
                                          <p:spTgt spid="68"/>
                                        </p:tgtEl>
                                      </p:cBhvr>
                                    </p:animEffect>
                                  </p:childTnLst>
                                </p:cTn>
                              </p:par>
                              <p:par>
                                <p:cTn id="108" presetID="16" presetClass="entr" presetSubtype="21" fill="hold" nodeType="with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barn(inVertical)">
                                      <p:cBhvr>
                                        <p:cTn id="110" dur="500"/>
                                        <p:tgtEl>
                                          <p:spTgt spid="71"/>
                                        </p:tgtEl>
                                      </p:cBhvr>
                                    </p:animEffect>
                                  </p:childTnLst>
                                </p:cTn>
                              </p:par>
                              <p:par>
                                <p:cTn id="111" presetID="16" presetClass="entr" presetSubtype="21" fill="hold" nodeType="withEffect">
                                  <p:stCondLst>
                                    <p:cond delay="300"/>
                                  </p:stCondLst>
                                  <p:childTnLst>
                                    <p:set>
                                      <p:cBhvr>
                                        <p:cTn id="112" dur="1" fill="hold">
                                          <p:stCondLst>
                                            <p:cond delay="0"/>
                                          </p:stCondLst>
                                        </p:cTn>
                                        <p:tgtEl>
                                          <p:spTgt spid="72"/>
                                        </p:tgtEl>
                                        <p:attrNameLst>
                                          <p:attrName>style.visibility</p:attrName>
                                        </p:attrNameLst>
                                      </p:cBhvr>
                                      <p:to>
                                        <p:strVal val="visible"/>
                                      </p:to>
                                    </p:set>
                                    <p:animEffect transition="in" filter="barn(inVertical)">
                                      <p:cBhvr>
                                        <p:cTn id="113" dur="500"/>
                                        <p:tgtEl>
                                          <p:spTgt spid="72"/>
                                        </p:tgtEl>
                                      </p:cBhvr>
                                    </p:animEffect>
                                  </p:childTnLst>
                                </p:cTn>
                              </p:par>
                              <p:par>
                                <p:cTn id="114" presetID="16" presetClass="entr" presetSubtype="21" fill="hold" nodeType="withEffect">
                                  <p:stCondLst>
                                    <p:cond delay="200"/>
                                  </p:stCondLst>
                                  <p:childTnLst>
                                    <p:set>
                                      <p:cBhvr>
                                        <p:cTn id="115" dur="1" fill="hold">
                                          <p:stCondLst>
                                            <p:cond delay="0"/>
                                          </p:stCondLst>
                                        </p:cTn>
                                        <p:tgtEl>
                                          <p:spTgt spid="73"/>
                                        </p:tgtEl>
                                        <p:attrNameLst>
                                          <p:attrName>style.visibility</p:attrName>
                                        </p:attrNameLst>
                                      </p:cBhvr>
                                      <p:to>
                                        <p:strVal val="visible"/>
                                      </p:to>
                                    </p:set>
                                    <p:animEffect transition="in" filter="barn(inVertical)">
                                      <p:cBhvr>
                                        <p:cTn id="116" dur="500"/>
                                        <p:tgtEl>
                                          <p:spTgt spid="73"/>
                                        </p:tgtEl>
                                      </p:cBhvr>
                                    </p:animEffect>
                                  </p:childTnLst>
                                </p:cTn>
                              </p:par>
                              <p:par>
                                <p:cTn id="117" presetID="16" presetClass="entr" presetSubtype="21" fill="hold" nodeType="withEffect">
                                  <p:stCondLst>
                                    <p:cond delay="300"/>
                                  </p:stCondLst>
                                  <p:childTnLst>
                                    <p:set>
                                      <p:cBhvr>
                                        <p:cTn id="118" dur="1" fill="hold">
                                          <p:stCondLst>
                                            <p:cond delay="0"/>
                                          </p:stCondLst>
                                        </p:cTn>
                                        <p:tgtEl>
                                          <p:spTgt spid="74"/>
                                        </p:tgtEl>
                                        <p:attrNameLst>
                                          <p:attrName>style.visibility</p:attrName>
                                        </p:attrNameLst>
                                      </p:cBhvr>
                                      <p:to>
                                        <p:strVal val="visible"/>
                                      </p:to>
                                    </p:set>
                                    <p:animEffect transition="in" filter="barn(inVertical)">
                                      <p:cBhvr>
                                        <p:cTn id="119" dur="500"/>
                                        <p:tgtEl>
                                          <p:spTgt spid="74"/>
                                        </p:tgtEl>
                                      </p:cBhvr>
                                    </p:animEffect>
                                  </p:childTnLst>
                                </p:cTn>
                              </p:par>
                              <p:par>
                                <p:cTn id="120" presetID="16" presetClass="entr" presetSubtype="21" fill="hold" nodeType="withEffect">
                                  <p:stCondLst>
                                    <p:cond delay="500"/>
                                  </p:stCondLst>
                                  <p:childTnLst>
                                    <p:set>
                                      <p:cBhvr>
                                        <p:cTn id="121" dur="1" fill="hold">
                                          <p:stCondLst>
                                            <p:cond delay="0"/>
                                          </p:stCondLst>
                                        </p:cTn>
                                        <p:tgtEl>
                                          <p:spTgt spid="76"/>
                                        </p:tgtEl>
                                        <p:attrNameLst>
                                          <p:attrName>style.visibility</p:attrName>
                                        </p:attrNameLst>
                                      </p:cBhvr>
                                      <p:to>
                                        <p:strVal val="visible"/>
                                      </p:to>
                                    </p:set>
                                    <p:animEffect transition="in" filter="barn(inVertical)">
                                      <p:cBhvr>
                                        <p:cTn id="122" dur="500"/>
                                        <p:tgtEl>
                                          <p:spTgt spid="76"/>
                                        </p:tgtEl>
                                      </p:cBhvr>
                                    </p:animEffect>
                                  </p:childTnLst>
                                </p:cTn>
                              </p:par>
                              <p:par>
                                <p:cTn id="123" presetID="16" presetClass="entr" presetSubtype="21" fill="hold" nodeType="withEffect">
                                  <p:stCondLst>
                                    <p:cond delay="200"/>
                                  </p:stCondLst>
                                  <p:childTnLst>
                                    <p:set>
                                      <p:cBhvr>
                                        <p:cTn id="124" dur="1" fill="hold">
                                          <p:stCondLst>
                                            <p:cond delay="0"/>
                                          </p:stCondLst>
                                        </p:cTn>
                                        <p:tgtEl>
                                          <p:spTgt spid="78"/>
                                        </p:tgtEl>
                                        <p:attrNameLst>
                                          <p:attrName>style.visibility</p:attrName>
                                        </p:attrNameLst>
                                      </p:cBhvr>
                                      <p:to>
                                        <p:strVal val="visible"/>
                                      </p:to>
                                    </p:set>
                                    <p:animEffect transition="in" filter="barn(inVertical)">
                                      <p:cBhvr>
                                        <p:cTn id="125" dur="500"/>
                                        <p:tgtEl>
                                          <p:spTgt spid="78"/>
                                        </p:tgtEl>
                                      </p:cBhvr>
                                    </p:animEffect>
                                  </p:childTnLst>
                                </p:cTn>
                              </p:par>
                              <p:par>
                                <p:cTn id="126" presetID="16" presetClass="entr" presetSubtype="21" fill="hold" nodeType="withEffect">
                                  <p:stCondLst>
                                    <p:cond delay="300"/>
                                  </p:stCondLst>
                                  <p:childTnLst>
                                    <p:set>
                                      <p:cBhvr>
                                        <p:cTn id="127" dur="1" fill="hold">
                                          <p:stCondLst>
                                            <p:cond delay="0"/>
                                          </p:stCondLst>
                                        </p:cTn>
                                        <p:tgtEl>
                                          <p:spTgt spid="79"/>
                                        </p:tgtEl>
                                        <p:attrNameLst>
                                          <p:attrName>style.visibility</p:attrName>
                                        </p:attrNameLst>
                                      </p:cBhvr>
                                      <p:to>
                                        <p:strVal val="visible"/>
                                      </p:to>
                                    </p:set>
                                    <p:animEffect transition="in" filter="barn(inVertical)">
                                      <p:cBhvr>
                                        <p:cTn id="128" dur="500"/>
                                        <p:tgtEl>
                                          <p:spTgt spid="79"/>
                                        </p:tgtEl>
                                      </p:cBhvr>
                                    </p:animEffect>
                                  </p:childTnLst>
                                </p:cTn>
                              </p:par>
                              <p:par>
                                <p:cTn id="129" presetID="16" presetClass="entr" presetSubtype="21" fill="hold" nodeType="with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barn(inVertical)">
                                      <p:cBhvr>
                                        <p:cTn id="131" dur="500"/>
                                        <p:tgtEl>
                                          <p:spTgt spid="80"/>
                                        </p:tgtEl>
                                      </p:cBhvr>
                                    </p:animEffect>
                                  </p:childTnLst>
                                </p:cTn>
                              </p:par>
                              <p:par>
                                <p:cTn id="132" presetID="16" presetClass="entr" presetSubtype="21" fill="hold" nodeType="withEffect">
                                  <p:stCondLst>
                                    <p:cond delay="300"/>
                                  </p:stCondLst>
                                  <p:childTnLst>
                                    <p:set>
                                      <p:cBhvr>
                                        <p:cTn id="133" dur="1" fill="hold">
                                          <p:stCondLst>
                                            <p:cond delay="0"/>
                                          </p:stCondLst>
                                        </p:cTn>
                                        <p:tgtEl>
                                          <p:spTgt spid="81"/>
                                        </p:tgtEl>
                                        <p:attrNameLst>
                                          <p:attrName>style.visibility</p:attrName>
                                        </p:attrNameLst>
                                      </p:cBhvr>
                                      <p:to>
                                        <p:strVal val="visible"/>
                                      </p:to>
                                    </p:set>
                                    <p:animEffect transition="in" filter="barn(inVertical)">
                                      <p:cBhvr>
                                        <p:cTn id="134" dur="500"/>
                                        <p:tgtEl>
                                          <p:spTgt spid="81"/>
                                        </p:tgtEl>
                                      </p:cBhvr>
                                    </p:animEffect>
                                  </p:childTnLst>
                                </p:cTn>
                              </p:par>
                              <p:par>
                                <p:cTn id="135" presetID="16" presetClass="entr" presetSubtype="21" fill="hold" nodeType="withEffect">
                                  <p:stCondLst>
                                    <p:cond delay="400"/>
                                  </p:stCondLst>
                                  <p:childTnLst>
                                    <p:set>
                                      <p:cBhvr>
                                        <p:cTn id="136" dur="1" fill="hold">
                                          <p:stCondLst>
                                            <p:cond delay="0"/>
                                          </p:stCondLst>
                                        </p:cTn>
                                        <p:tgtEl>
                                          <p:spTgt spid="82"/>
                                        </p:tgtEl>
                                        <p:attrNameLst>
                                          <p:attrName>style.visibility</p:attrName>
                                        </p:attrNameLst>
                                      </p:cBhvr>
                                      <p:to>
                                        <p:strVal val="visible"/>
                                      </p:to>
                                    </p:set>
                                    <p:animEffect transition="in" filter="barn(inVertical)">
                                      <p:cBhvr>
                                        <p:cTn id="137" dur="500"/>
                                        <p:tgtEl>
                                          <p:spTgt spid="82"/>
                                        </p:tgtEl>
                                      </p:cBhvr>
                                    </p:animEffect>
                                  </p:childTnLst>
                                </p:cTn>
                              </p:par>
                              <p:par>
                                <p:cTn id="138" presetID="16" presetClass="entr" presetSubtype="21" fill="hold" nodeType="withEffect">
                                  <p:stCondLst>
                                    <p:cond delay="300"/>
                                  </p:stCondLst>
                                  <p:childTnLst>
                                    <p:set>
                                      <p:cBhvr>
                                        <p:cTn id="139" dur="1" fill="hold">
                                          <p:stCondLst>
                                            <p:cond delay="0"/>
                                          </p:stCondLst>
                                        </p:cTn>
                                        <p:tgtEl>
                                          <p:spTgt spid="83"/>
                                        </p:tgtEl>
                                        <p:attrNameLst>
                                          <p:attrName>style.visibility</p:attrName>
                                        </p:attrNameLst>
                                      </p:cBhvr>
                                      <p:to>
                                        <p:strVal val="visible"/>
                                      </p:to>
                                    </p:set>
                                    <p:animEffect transition="in" filter="barn(inVertical)">
                                      <p:cBhvr>
                                        <p:cTn id="140" dur="500"/>
                                        <p:tgtEl>
                                          <p:spTgt spid="83"/>
                                        </p:tgtEl>
                                      </p:cBhvr>
                                    </p:animEffect>
                                  </p:childTnLst>
                                </p:cTn>
                              </p:par>
                              <p:par>
                                <p:cTn id="141" presetID="16" presetClass="entr" presetSubtype="21" fill="hold" nodeType="withEffect">
                                  <p:stCondLst>
                                    <p:cond delay="200"/>
                                  </p:stCondLst>
                                  <p:childTnLst>
                                    <p:set>
                                      <p:cBhvr>
                                        <p:cTn id="142" dur="1" fill="hold">
                                          <p:stCondLst>
                                            <p:cond delay="0"/>
                                          </p:stCondLst>
                                        </p:cTn>
                                        <p:tgtEl>
                                          <p:spTgt spid="84"/>
                                        </p:tgtEl>
                                        <p:attrNameLst>
                                          <p:attrName>style.visibility</p:attrName>
                                        </p:attrNameLst>
                                      </p:cBhvr>
                                      <p:to>
                                        <p:strVal val="visible"/>
                                      </p:to>
                                    </p:set>
                                    <p:animEffect transition="in" filter="barn(inVertical)">
                                      <p:cBhvr>
                                        <p:cTn id="143" dur="500"/>
                                        <p:tgtEl>
                                          <p:spTgt spid="84"/>
                                        </p:tgtEl>
                                      </p:cBhvr>
                                    </p:animEffect>
                                  </p:childTnLst>
                                </p:cTn>
                              </p:par>
                              <p:par>
                                <p:cTn id="144" presetID="16" presetClass="entr" presetSubtype="21" fill="hold" nodeType="withEffect">
                                  <p:stCondLst>
                                    <p:cond delay="0"/>
                                  </p:stCondLst>
                                  <p:childTnLst>
                                    <p:set>
                                      <p:cBhvr>
                                        <p:cTn id="145" dur="1" fill="hold">
                                          <p:stCondLst>
                                            <p:cond delay="0"/>
                                          </p:stCondLst>
                                        </p:cTn>
                                        <p:tgtEl>
                                          <p:spTgt spid="85"/>
                                        </p:tgtEl>
                                        <p:attrNameLst>
                                          <p:attrName>style.visibility</p:attrName>
                                        </p:attrNameLst>
                                      </p:cBhvr>
                                      <p:to>
                                        <p:strVal val="visible"/>
                                      </p:to>
                                    </p:set>
                                    <p:animEffect transition="in" filter="barn(inVertical)">
                                      <p:cBhvr>
                                        <p:cTn id="146" dur="500"/>
                                        <p:tgtEl>
                                          <p:spTgt spid="85"/>
                                        </p:tgtEl>
                                      </p:cBhvr>
                                    </p:animEffect>
                                  </p:childTnLst>
                                </p:cTn>
                              </p:par>
                              <p:par>
                                <p:cTn id="147" presetID="16" presetClass="entr" presetSubtype="21" fill="hold" nodeType="withEffect">
                                  <p:stCondLst>
                                    <p:cond delay="200"/>
                                  </p:stCondLst>
                                  <p:childTnLst>
                                    <p:set>
                                      <p:cBhvr>
                                        <p:cTn id="148" dur="1" fill="hold">
                                          <p:stCondLst>
                                            <p:cond delay="0"/>
                                          </p:stCondLst>
                                        </p:cTn>
                                        <p:tgtEl>
                                          <p:spTgt spid="86"/>
                                        </p:tgtEl>
                                        <p:attrNameLst>
                                          <p:attrName>style.visibility</p:attrName>
                                        </p:attrNameLst>
                                      </p:cBhvr>
                                      <p:to>
                                        <p:strVal val="visible"/>
                                      </p:to>
                                    </p:set>
                                    <p:animEffect transition="in" filter="barn(inVertical)">
                                      <p:cBhvr>
                                        <p:cTn id="149" dur="500"/>
                                        <p:tgtEl>
                                          <p:spTgt spid="86"/>
                                        </p:tgtEl>
                                      </p:cBhvr>
                                    </p:animEffect>
                                  </p:childTnLst>
                                </p:cTn>
                              </p:par>
                              <p:par>
                                <p:cTn id="150" presetID="16" presetClass="entr" presetSubtype="21" fill="hold" nodeType="withEffect">
                                  <p:stCondLst>
                                    <p:cond delay="500"/>
                                  </p:stCondLst>
                                  <p:childTnLst>
                                    <p:set>
                                      <p:cBhvr>
                                        <p:cTn id="151" dur="1" fill="hold">
                                          <p:stCondLst>
                                            <p:cond delay="0"/>
                                          </p:stCondLst>
                                        </p:cTn>
                                        <p:tgtEl>
                                          <p:spTgt spid="87"/>
                                        </p:tgtEl>
                                        <p:attrNameLst>
                                          <p:attrName>style.visibility</p:attrName>
                                        </p:attrNameLst>
                                      </p:cBhvr>
                                      <p:to>
                                        <p:strVal val="visible"/>
                                      </p:to>
                                    </p:set>
                                    <p:animEffect transition="in" filter="barn(inVertical)">
                                      <p:cBhvr>
                                        <p:cTn id="152" dur="500"/>
                                        <p:tgtEl>
                                          <p:spTgt spid="87"/>
                                        </p:tgtEl>
                                      </p:cBhvr>
                                    </p:animEffect>
                                  </p:childTnLst>
                                </p:cTn>
                              </p:par>
                              <p:par>
                                <p:cTn id="153" presetID="16" presetClass="entr" presetSubtype="21" fill="hold" nodeType="withEffect">
                                  <p:stCondLst>
                                    <p:cond delay="100"/>
                                  </p:stCondLst>
                                  <p:childTnLst>
                                    <p:set>
                                      <p:cBhvr>
                                        <p:cTn id="154" dur="1" fill="hold">
                                          <p:stCondLst>
                                            <p:cond delay="0"/>
                                          </p:stCondLst>
                                        </p:cTn>
                                        <p:tgtEl>
                                          <p:spTgt spid="88"/>
                                        </p:tgtEl>
                                        <p:attrNameLst>
                                          <p:attrName>style.visibility</p:attrName>
                                        </p:attrNameLst>
                                      </p:cBhvr>
                                      <p:to>
                                        <p:strVal val="visible"/>
                                      </p:to>
                                    </p:set>
                                    <p:animEffect transition="in" filter="barn(inVertical)">
                                      <p:cBhvr>
                                        <p:cTn id="155" dur="500"/>
                                        <p:tgtEl>
                                          <p:spTgt spid="88"/>
                                        </p:tgtEl>
                                      </p:cBhvr>
                                    </p:animEffect>
                                  </p:childTnLst>
                                </p:cTn>
                              </p:par>
                              <p:par>
                                <p:cTn id="156" presetID="16" presetClass="entr" presetSubtype="21" fill="hold" nodeType="withEffect">
                                  <p:stCondLst>
                                    <p:cond delay="0"/>
                                  </p:stCondLst>
                                  <p:childTnLst>
                                    <p:set>
                                      <p:cBhvr>
                                        <p:cTn id="157" dur="1" fill="hold">
                                          <p:stCondLst>
                                            <p:cond delay="0"/>
                                          </p:stCondLst>
                                        </p:cTn>
                                        <p:tgtEl>
                                          <p:spTgt spid="90"/>
                                        </p:tgtEl>
                                        <p:attrNameLst>
                                          <p:attrName>style.visibility</p:attrName>
                                        </p:attrNameLst>
                                      </p:cBhvr>
                                      <p:to>
                                        <p:strVal val="visible"/>
                                      </p:to>
                                    </p:set>
                                    <p:animEffect transition="in" filter="barn(inVertical)">
                                      <p:cBhvr>
                                        <p:cTn id="158" dur="500"/>
                                        <p:tgtEl>
                                          <p:spTgt spid="90"/>
                                        </p:tgtEl>
                                      </p:cBhvr>
                                    </p:animEffect>
                                  </p:childTnLst>
                                </p:cTn>
                              </p:par>
                              <p:par>
                                <p:cTn id="159" presetID="16" presetClass="entr" presetSubtype="21" fill="hold" nodeType="withEffect">
                                  <p:stCondLst>
                                    <p:cond delay="100"/>
                                  </p:stCondLst>
                                  <p:childTnLst>
                                    <p:set>
                                      <p:cBhvr>
                                        <p:cTn id="160" dur="1" fill="hold">
                                          <p:stCondLst>
                                            <p:cond delay="0"/>
                                          </p:stCondLst>
                                        </p:cTn>
                                        <p:tgtEl>
                                          <p:spTgt spid="91"/>
                                        </p:tgtEl>
                                        <p:attrNameLst>
                                          <p:attrName>style.visibility</p:attrName>
                                        </p:attrNameLst>
                                      </p:cBhvr>
                                      <p:to>
                                        <p:strVal val="visible"/>
                                      </p:to>
                                    </p:set>
                                    <p:animEffect transition="in" filter="barn(inVertical)">
                                      <p:cBhvr>
                                        <p:cTn id="161" dur="500"/>
                                        <p:tgtEl>
                                          <p:spTgt spid="91"/>
                                        </p:tgtEl>
                                      </p:cBhvr>
                                    </p:animEffect>
                                  </p:childTnLst>
                                </p:cTn>
                              </p:par>
                              <p:par>
                                <p:cTn id="162" presetID="16" presetClass="entr" presetSubtype="21" fill="hold" nodeType="withEffect">
                                  <p:stCondLst>
                                    <p:cond delay="200"/>
                                  </p:stCondLst>
                                  <p:childTnLst>
                                    <p:set>
                                      <p:cBhvr>
                                        <p:cTn id="163" dur="1" fill="hold">
                                          <p:stCondLst>
                                            <p:cond delay="0"/>
                                          </p:stCondLst>
                                        </p:cTn>
                                        <p:tgtEl>
                                          <p:spTgt spid="93"/>
                                        </p:tgtEl>
                                        <p:attrNameLst>
                                          <p:attrName>style.visibility</p:attrName>
                                        </p:attrNameLst>
                                      </p:cBhvr>
                                      <p:to>
                                        <p:strVal val="visible"/>
                                      </p:to>
                                    </p:set>
                                    <p:animEffect transition="in" filter="barn(inVertical)">
                                      <p:cBhvr>
                                        <p:cTn id="164" dur="500"/>
                                        <p:tgtEl>
                                          <p:spTgt spid="93"/>
                                        </p:tgtEl>
                                      </p:cBhvr>
                                    </p:animEffect>
                                  </p:childTnLst>
                                </p:cTn>
                              </p:par>
                              <p:par>
                                <p:cTn id="165" presetID="16" presetClass="entr" presetSubtype="21" fill="hold" nodeType="withEffect">
                                  <p:stCondLst>
                                    <p:cond delay="300"/>
                                  </p:stCondLst>
                                  <p:childTnLst>
                                    <p:set>
                                      <p:cBhvr>
                                        <p:cTn id="166" dur="1" fill="hold">
                                          <p:stCondLst>
                                            <p:cond delay="0"/>
                                          </p:stCondLst>
                                        </p:cTn>
                                        <p:tgtEl>
                                          <p:spTgt spid="94"/>
                                        </p:tgtEl>
                                        <p:attrNameLst>
                                          <p:attrName>style.visibility</p:attrName>
                                        </p:attrNameLst>
                                      </p:cBhvr>
                                      <p:to>
                                        <p:strVal val="visible"/>
                                      </p:to>
                                    </p:set>
                                    <p:animEffect transition="in" filter="barn(inVertical)">
                                      <p:cBhvr>
                                        <p:cTn id="167" dur="500"/>
                                        <p:tgtEl>
                                          <p:spTgt spid="94"/>
                                        </p:tgtEl>
                                      </p:cBhvr>
                                    </p:animEffect>
                                  </p:childTnLst>
                                </p:cTn>
                              </p:par>
                              <p:par>
                                <p:cTn id="168" presetID="16" presetClass="entr" presetSubtype="21" fill="hold" nodeType="withEffect">
                                  <p:stCondLst>
                                    <p:cond delay="200"/>
                                  </p:stCondLst>
                                  <p:childTnLst>
                                    <p:set>
                                      <p:cBhvr>
                                        <p:cTn id="169" dur="1" fill="hold">
                                          <p:stCondLst>
                                            <p:cond delay="0"/>
                                          </p:stCondLst>
                                        </p:cTn>
                                        <p:tgtEl>
                                          <p:spTgt spid="95"/>
                                        </p:tgtEl>
                                        <p:attrNameLst>
                                          <p:attrName>style.visibility</p:attrName>
                                        </p:attrNameLst>
                                      </p:cBhvr>
                                      <p:to>
                                        <p:strVal val="visible"/>
                                      </p:to>
                                    </p:set>
                                    <p:animEffect transition="in" filter="barn(inVertical)">
                                      <p:cBhvr>
                                        <p:cTn id="170" dur="500"/>
                                        <p:tgtEl>
                                          <p:spTgt spid="95"/>
                                        </p:tgtEl>
                                      </p:cBhvr>
                                    </p:animEffect>
                                  </p:childTnLst>
                                </p:cTn>
                              </p:par>
                              <p:par>
                                <p:cTn id="171" presetID="16" presetClass="entr" presetSubtype="21" fill="hold" nodeType="withEffect">
                                  <p:stCondLst>
                                    <p:cond delay="0"/>
                                  </p:stCondLst>
                                  <p:childTnLst>
                                    <p:set>
                                      <p:cBhvr>
                                        <p:cTn id="172" dur="1" fill="hold">
                                          <p:stCondLst>
                                            <p:cond delay="0"/>
                                          </p:stCondLst>
                                        </p:cTn>
                                        <p:tgtEl>
                                          <p:spTgt spid="96"/>
                                        </p:tgtEl>
                                        <p:attrNameLst>
                                          <p:attrName>style.visibility</p:attrName>
                                        </p:attrNameLst>
                                      </p:cBhvr>
                                      <p:to>
                                        <p:strVal val="visible"/>
                                      </p:to>
                                    </p:set>
                                    <p:animEffect transition="in" filter="barn(inVertical)">
                                      <p:cBhvr>
                                        <p:cTn id="173" dur="500"/>
                                        <p:tgtEl>
                                          <p:spTgt spid="96"/>
                                        </p:tgtEl>
                                      </p:cBhvr>
                                    </p:animEffect>
                                  </p:childTnLst>
                                </p:cTn>
                              </p:par>
                              <p:par>
                                <p:cTn id="174" presetID="16" presetClass="entr" presetSubtype="21" fill="hold" nodeType="withEffect">
                                  <p:stCondLst>
                                    <p:cond delay="100"/>
                                  </p:stCondLst>
                                  <p:childTnLst>
                                    <p:set>
                                      <p:cBhvr>
                                        <p:cTn id="175" dur="1" fill="hold">
                                          <p:stCondLst>
                                            <p:cond delay="0"/>
                                          </p:stCondLst>
                                        </p:cTn>
                                        <p:tgtEl>
                                          <p:spTgt spid="97"/>
                                        </p:tgtEl>
                                        <p:attrNameLst>
                                          <p:attrName>style.visibility</p:attrName>
                                        </p:attrNameLst>
                                      </p:cBhvr>
                                      <p:to>
                                        <p:strVal val="visible"/>
                                      </p:to>
                                    </p:set>
                                    <p:animEffect transition="in" filter="barn(inVertical)">
                                      <p:cBhvr>
                                        <p:cTn id="176" dur="500"/>
                                        <p:tgtEl>
                                          <p:spTgt spid="97"/>
                                        </p:tgtEl>
                                      </p:cBhvr>
                                    </p:animEffect>
                                  </p:childTnLst>
                                </p:cTn>
                              </p:par>
                              <p:par>
                                <p:cTn id="177" presetID="16" presetClass="entr" presetSubtype="21" fill="hold" nodeType="withEffect">
                                  <p:stCondLst>
                                    <p:cond delay="300"/>
                                  </p:stCondLst>
                                  <p:childTnLst>
                                    <p:set>
                                      <p:cBhvr>
                                        <p:cTn id="178" dur="1" fill="hold">
                                          <p:stCondLst>
                                            <p:cond delay="0"/>
                                          </p:stCondLst>
                                        </p:cTn>
                                        <p:tgtEl>
                                          <p:spTgt spid="99"/>
                                        </p:tgtEl>
                                        <p:attrNameLst>
                                          <p:attrName>style.visibility</p:attrName>
                                        </p:attrNameLst>
                                      </p:cBhvr>
                                      <p:to>
                                        <p:strVal val="visible"/>
                                      </p:to>
                                    </p:set>
                                    <p:animEffect transition="in" filter="barn(inVertical)">
                                      <p:cBhvr>
                                        <p:cTn id="179" dur="500"/>
                                        <p:tgtEl>
                                          <p:spTgt spid="99"/>
                                        </p:tgtEl>
                                      </p:cBhvr>
                                    </p:animEffect>
                                  </p:childTnLst>
                                </p:cTn>
                              </p:par>
                              <p:par>
                                <p:cTn id="180" presetID="16" presetClass="entr" presetSubtype="21" fill="hold" nodeType="withEffect">
                                  <p:stCondLst>
                                    <p:cond delay="400"/>
                                  </p:stCondLst>
                                  <p:childTnLst>
                                    <p:set>
                                      <p:cBhvr>
                                        <p:cTn id="181" dur="1" fill="hold">
                                          <p:stCondLst>
                                            <p:cond delay="0"/>
                                          </p:stCondLst>
                                        </p:cTn>
                                        <p:tgtEl>
                                          <p:spTgt spid="101"/>
                                        </p:tgtEl>
                                        <p:attrNameLst>
                                          <p:attrName>style.visibility</p:attrName>
                                        </p:attrNameLst>
                                      </p:cBhvr>
                                      <p:to>
                                        <p:strVal val="visible"/>
                                      </p:to>
                                    </p:set>
                                    <p:animEffect transition="in" filter="barn(inVertical)">
                                      <p:cBhvr>
                                        <p:cTn id="182" dur="500"/>
                                        <p:tgtEl>
                                          <p:spTgt spid="101"/>
                                        </p:tgtEl>
                                      </p:cBhvr>
                                    </p:animEffect>
                                  </p:childTnLst>
                                </p:cTn>
                              </p:par>
                              <p:par>
                                <p:cTn id="183" presetID="16" presetClass="entr" presetSubtype="21" fill="hold" nodeType="withEffect">
                                  <p:stCondLst>
                                    <p:cond delay="300"/>
                                  </p:stCondLst>
                                  <p:childTnLst>
                                    <p:set>
                                      <p:cBhvr>
                                        <p:cTn id="184" dur="1" fill="hold">
                                          <p:stCondLst>
                                            <p:cond delay="0"/>
                                          </p:stCondLst>
                                        </p:cTn>
                                        <p:tgtEl>
                                          <p:spTgt spid="102"/>
                                        </p:tgtEl>
                                        <p:attrNameLst>
                                          <p:attrName>style.visibility</p:attrName>
                                        </p:attrNameLst>
                                      </p:cBhvr>
                                      <p:to>
                                        <p:strVal val="visible"/>
                                      </p:to>
                                    </p:set>
                                    <p:animEffect transition="in" filter="barn(inVertical)">
                                      <p:cBhvr>
                                        <p:cTn id="185" dur="500"/>
                                        <p:tgtEl>
                                          <p:spTgt spid="102"/>
                                        </p:tgtEl>
                                      </p:cBhvr>
                                    </p:animEffect>
                                  </p:childTnLst>
                                </p:cTn>
                              </p:par>
                              <p:par>
                                <p:cTn id="186" presetID="16" presetClass="entr" presetSubtype="21" fill="hold" nodeType="withEffect">
                                  <p:stCondLst>
                                    <p:cond delay="200"/>
                                  </p:stCondLst>
                                  <p:childTnLst>
                                    <p:set>
                                      <p:cBhvr>
                                        <p:cTn id="187" dur="1" fill="hold">
                                          <p:stCondLst>
                                            <p:cond delay="0"/>
                                          </p:stCondLst>
                                        </p:cTn>
                                        <p:tgtEl>
                                          <p:spTgt spid="104"/>
                                        </p:tgtEl>
                                        <p:attrNameLst>
                                          <p:attrName>style.visibility</p:attrName>
                                        </p:attrNameLst>
                                      </p:cBhvr>
                                      <p:to>
                                        <p:strVal val="visible"/>
                                      </p:to>
                                    </p:set>
                                    <p:animEffect transition="in" filter="barn(inVertical)">
                                      <p:cBhvr>
                                        <p:cTn id="188" dur="500"/>
                                        <p:tgtEl>
                                          <p:spTgt spid="104"/>
                                        </p:tgtEl>
                                      </p:cBhvr>
                                    </p:animEffect>
                                  </p:childTnLst>
                                </p:cTn>
                              </p:par>
                              <p:par>
                                <p:cTn id="189" presetID="16" presetClass="entr" presetSubtype="21" fill="hold" nodeType="withEffect">
                                  <p:stCondLst>
                                    <p:cond delay="100"/>
                                  </p:stCondLst>
                                  <p:childTnLst>
                                    <p:set>
                                      <p:cBhvr>
                                        <p:cTn id="190" dur="1" fill="hold">
                                          <p:stCondLst>
                                            <p:cond delay="0"/>
                                          </p:stCondLst>
                                        </p:cTn>
                                        <p:tgtEl>
                                          <p:spTgt spid="105"/>
                                        </p:tgtEl>
                                        <p:attrNameLst>
                                          <p:attrName>style.visibility</p:attrName>
                                        </p:attrNameLst>
                                      </p:cBhvr>
                                      <p:to>
                                        <p:strVal val="visible"/>
                                      </p:to>
                                    </p:set>
                                    <p:animEffect transition="in" filter="barn(inVertical)">
                                      <p:cBhvr>
                                        <p:cTn id="191" dur="500"/>
                                        <p:tgtEl>
                                          <p:spTgt spid="105"/>
                                        </p:tgtEl>
                                      </p:cBhvr>
                                    </p:animEffect>
                                  </p:childTnLst>
                                </p:cTn>
                              </p:par>
                              <p:par>
                                <p:cTn id="192" presetID="16" presetClass="entr" presetSubtype="21" fill="hold" nodeType="withEffect">
                                  <p:stCondLst>
                                    <p:cond delay="0"/>
                                  </p:stCondLst>
                                  <p:childTnLst>
                                    <p:set>
                                      <p:cBhvr>
                                        <p:cTn id="193" dur="1" fill="hold">
                                          <p:stCondLst>
                                            <p:cond delay="0"/>
                                          </p:stCondLst>
                                        </p:cTn>
                                        <p:tgtEl>
                                          <p:spTgt spid="107"/>
                                        </p:tgtEl>
                                        <p:attrNameLst>
                                          <p:attrName>style.visibility</p:attrName>
                                        </p:attrNameLst>
                                      </p:cBhvr>
                                      <p:to>
                                        <p:strVal val="visible"/>
                                      </p:to>
                                    </p:set>
                                    <p:animEffect transition="in" filter="barn(inVertical)">
                                      <p:cBhvr>
                                        <p:cTn id="194" dur="500"/>
                                        <p:tgtEl>
                                          <p:spTgt spid="107"/>
                                        </p:tgtEl>
                                      </p:cBhvr>
                                    </p:animEffect>
                                  </p:childTnLst>
                                </p:cTn>
                              </p:par>
                              <p:par>
                                <p:cTn id="195" presetID="16" presetClass="entr" presetSubtype="21" fill="hold" nodeType="withEffect">
                                  <p:stCondLst>
                                    <p:cond delay="300"/>
                                  </p:stCondLst>
                                  <p:childTnLst>
                                    <p:set>
                                      <p:cBhvr>
                                        <p:cTn id="196" dur="1" fill="hold">
                                          <p:stCondLst>
                                            <p:cond delay="0"/>
                                          </p:stCondLst>
                                        </p:cTn>
                                        <p:tgtEl>
                                          <p:spTgt spid="108"/>
                                        </p:tgtEl>
                                        <p:attrNameLst>
                                          <p:attrName>style.visibility</p:attrName>
                                        </p:attrNameLst>
                                      </p:cBhvr>
                                      <p:to>
                                        <p:strVal val="visible"/>
                                      </p:to>
                                    </p:set>
                                    <p:animEffect transition="in" filter="barn(inVertical)">
                                      <p:cBhvr>
                                        <p:cTn id="197" dur="500"/>
                                        <p:tgtEl>
                                          <p:spTgt spid="108"/>
                                        </p:tgtEl>
                                      </p:cBhvr>
                                    </p:animEffect>
                                  </p:childTnLst>
                                </p:cTn>
                              </p:par>
                              <p:par>
                                <p:cTn id="198" presetID="16" presetClass="entr" presetSubtype="21" fill="hold" nodeType="withEffect">
                                  <p:stCondLst>
                                    <p:cond delay="100"/>
                                  </p:stCondLst>
                                  <p:childTnLst>
                                    <p:set>
                                      <p:cBhvr>
                                        <p:cTn id="199" dur="1" fill="hold">
                                          <p:stCondLst>
                                            <p:cond delay="0"/>
                                          </p:stCondLst>
                                        </p:cTn>
                                        <p:tgtEl>
                                          <p:spTgt spid="109"/>
                                        </p:tgtEl>
                                        <p:attrNameLst>
                                          <p:attrName>style.visibility</p:attrName>
                                        </p:attrNameLst>
                                      </p:cBhvr>
                                      <p:to>
                                        <p:strVal val="visible"/>
                                      </p:to>
                                    </p:set>
                                    <p:animEffect transition="in" filter="barn(inVertical)">
                                      <p:cBhvr>
                                        <p:cTn id="200" dur="500"/>
                                        <p:tgtEl>
                                          <p:spTgt spid="109"/>
                                        </p:tgtEl>
                                      </p:cBhvr>
                                    </p:animEffect>
                                  </p:childTnLst>
                                </p:cTn>
                              </p:par>
                              <p:par>
                                <p:cTn id="201" presetID="16" presetClass="entr" presetSubtype="21" fill="hold" nodeType="withEffect">
                                  <p:stCondLst>
                                    <p:cond delay="200"/>
                                  </p:stCondLst>
                                  <p:childTnLst>
                                    <p:set>
                                      <p:cBhvr>
                                        <p:cTn id="202" dur="1" fill="hold">
                                          <p:stCondLst>
                                            <p:cond delay="0"/>
                                          </p:stCondLst>
                                        </p:cTn>
                                        <p:tgtEl>
                                          <p:spTgt spid="110"/>
                                        </p:tgtEl>
                                        <p:attrNameLst>
                                          <p:attrName>style.visibility</p:attrName>
                                        </p:attrNameLst>
                                      </p:cBhvr>
                                      <p:to>
                                        <p:strVal val="visible"/>
                                      </p:to>
                                    </p:set>
                                    <p:animEffect transition="in" filter="barn(inVertical)">
                                      <p:cBhvr>
                                        <p:cTn id="203" dur="500"/>
                                        <p:tgtEl>
                                          <p:spTgt spid="110"/>
                                        </p:tgtEl>
                                      </p:cBhvr>
                                    </p:animEffect>
                                  </p:childTnLst>
                                </p:cTn>
                              </p:par>
                              <p:par>
                                <p:cTn id="204" presetID="16" presetClass="entr" presetSubtype="21" fill="hold" nodeType="withEffect">
                                  <p:stCondLst>
                                    <p:cond delay="400"/>
                                  </p:stCondLst>
                                  <p:childTnLst>
                                    <p:set>
                                      <p:cBhvr>
                                        <p:cTn id="205" dur="1" fill="hold">
                                          <p:stCondLst>
                                            <p:cond delay="0"/>
                                          </p:stCondLst>
                                        </p:cTn>
                                        <p:tgtEl>
                                          <p:spTgt spid="111"/>
                                        </p:tgtEl>
                                        <p:attrNameLst>
                                          <p:attrName>style.visibility</p:attrName>
                                        </p:attrNameLst>
                                      </p:cBhvr>
                                      <p:to>
                                        <p:strVal val="visible"/>
                                      </p:to>
                                    </p:set>
                                    <p:animEffect transition="in" filter="barn(inVertical)">
                                      <p:cBhvr>
                                        <p:cTn id="206" dur="500"/>
                                        <p:tgtEl>
                                          <p:spTgt spid="111"/>
                                        </p:tgtEl>
                                      </p:cBhvr>
                                    </p:animEffect>
                                  </p:childTnLst>
                                </p:cTn>
                              </p:par>
                              <p:par>
                                <p:cTn id="207" presetID="16" presetClass="entr" presetSubtype="21" fill="hold" nodeType="withEffect">
                                  <p:stCondLst>
                                    <p:cond delay="100"/>
                                  </p:stCondLst>
                                  <p:childTnLst>
                                    <p:set>
                                      <p:cBhvr>
                                        <p:cTn id="208" dur="1" fill="hold">
                                          <p:stCondLst>
                                            <p:cond delay="0"/>
                                          </p:stCondLst>
                                        </p:cTn>
                                        <p:tgtEl>
                                          <p:spTgt spid="112"/>
                                        </p:tgtEl>
                                        <p:attrNameLst>
                                          <p:attrName>style.visibility</p:attrName>
                                        </p:attrNameLst>
                                      </p:cBhvr>
                                      <p:to>
                                        <p:strVal val="visible"/>
                                      </p:to>
                                    </p:set>
                                    <p:animEffect transition="in" filter="barn(inVertical)">
                                      <p:cBhvr>
                                        <p:cTn id="209" dur="500"/>
                                        <p:tgtEl>
                                          <p:spTgt spid="112"/>
                                        </p:tgtEl>
                                      </p:cBhvr>
                                    </p:animEffect>
                                  </p:childTnLst>
                                </p:cTn>
                              </p:par>
                              <p:par>
                                <p:cTn id="210" presetID="16" presetClass="entr" presetSubtype="21" fill="hold" nodeType="withEffect">
                                  <p:stCondLst>
                                    <p:cond delay="400"/>
                                  </p:stCondLst>
                                  <p:childTnLst>
                                    <p:set>
                                      <p:cBhvr>
                                        <p:cTn id="211" dur="1" fill="hold">
                                          <p:stCondLst>
                                            <p:cond delay="0"/>
                                          </p:stCondLst>
                                        </p:cTn>
                                        <p:tgtEl>
                                          <p:spTgt spid="113"/>
                                        </p:tgtEl>
                                        <p:attrNameLst>
                                          <p:attrName>style.visibility</p:attrName>
                                        </p:attrNameLst>
                                      </p:cBhvr>
                                      <p:to>
                                        <p:strVal val="visible"/>
                                      </p:to>
                                    </p:set>
                                    <p:animEffect transition="in" filter="barn(inVertical)">
                                      <p:cBhvr>
                                        <p:cTn id="212" dur="500"/>
                                        <p:tgtEl>
                                          <p:spTgt spid="113"/>
                                        </p:tgtEl>
                                      </p:cBhvr>
                                    </p:animEffect>
                                  </p:childTnLst>
                                </p:cTn>
                              </p:par>
                              <p:par>
                                <p:cTn id="213" presetID="16" presetClass="entr" presetSubtype="21" fill="hold" nodeType="withEffect">
                                  <p:stCondLst>
                                    <p:cond delay="0"/>
                                  </p:stCondLst>
                                  <p:childTnLst>
                                    <p:set>
                                      <p:cBhvr>
                                        <p:cTn id="214" dur="1" fill="hold">
                                          <p:stCondLst>
                                            <p:cond delay="0"/>
                                          </p:stCondLst>
                                        </p:cTn>
                                        <p:tgtEl>
                                          <p:spTgt spid="114"/>
                                        </p:tgtEl>
                                        <p:attrNameLst>
                                          <p:attrName>style.visibility</p:attrName>
                                        </p:attrNameLst>
                                      </p:cBhvr>
                                      <p:to>
                                        <p:strVal val="visible"/>
                                      </p:to>
                                    </p:set>
                                    <p:animEffect transition="in" filter="barn(inVertical)">
                                      <p:cBhvr>
                                        <p:cTn id="215" dur="500"/>
                                        <p:tgtEl>
                                          <p:spTgt spid="114"/>
                                        </p:tgtEl>
                                      </p:cBhvr>
                                    </p:animEffect>
                                  </p:childTnLst>
                                </p:cTn>
                              </p:par>
                              <p:par>
                                <p:cTn id="216" presetID="16" presetClass="entr" presetSubtype="21" fill="hold" nodeType="withEffect">
                                  <p:stCondLst>
                                    <p:cond delay="300"/>
                                  </p:stCondLst>
                                  <p:childTnLst>
                                    <p:set>
                                      <p:cBhvr>
                                        <p:cTn id="217" dur="1" fill="hold">
                                          <p:stCondLst>
                                            <p:cond delay="0"/>
                                          </p:stCondLst>
                                        </p:cTn>
                                        <p:tgtEl>
                                          <p:spTgt spid="115"/>
                                        </p:tgtEl>
                                        <p:attrNameLst>
                                          <p:attrName>style.visibility</p:attrName>
                                        </p:attrNameLst>
                                      </p:cBhvr>
                                      <p:to>
                                        <p:strVal val="visible"/>
                                      </p:to>
                                    </p:set>
                                    <p:animEffect transition="in" filter="barn(inVertical)">
                                      <p:cBhvr>
                                        <p:cTn id="218" dur="500"/>
                                        <p:tgtEl>
                                          <p:spTgt spid="115"/>
                                        </p:tgtEl>
                                      </p:cBhvr>
                                    </p:animEffect>
                                  </p:childTnLst>
                                </p:cTn>
                              </p:par>
                              <p:par>
                                <p:cTn id="219" presetID="16" presetClass="entr" presetSubtype="21" fill="hold" nodeType="withEffect">
                                  <p:stCondLst>
                                    <p:cond delay="200"/>
                                  </p:stCondLst>
                                  <p:childTnLst>
                                    <p:set>
                                      <p:cBhvr>
                                        <p:cTn id="220" dur="1" fill="hold">
                                          <p:stCondLst>
                                            <p:cond delay="0"/>
                                          </p:stCondLst>
                                        </p:cTn>
                                        <p:tgtEl>
                                          <p:spTgt spid="116"/>
                                        </p:tgtEl>
                                        <p:attrNameLst>
                                          <p:attrName>style.visibility</p:attrName>
                                        </p:attrNameLst>
                                      </p:cBhvr>
                                      <p:to>
                                        <p:strVal val="visible"/>
                                      </p:to>
                                    </p:set>
                                    <p:animEffect transition="in" filter="barn(inVertical)">
                                      <p:cBhvr>
                                        <p:cTn id="221" dur="500"/>
                                        <p:tgtEl>
                                          <p:spTgt spid="116"/>
                                        </p:tgtEl>
                                      </p:cBhvr>
                                    </p:animEffect>
                                  </p:childTnLst>
                                </p:cTn>
                              </p:par>
                              <p:par>
                                <p:cTn id="222" presetID="16" presetClass="entr" presetSubtype="21" fill="hold" nodeType="withEffect">
                                  <p:stCondLst>
                                    <p:cond delay="100"/>
                                  </p:stCondLst>
                                  <p:childTnLst>
                                    <p:set>
                                      <p:cBhvr>
                                        <p:cTn id="223" dur="1" fill="hold">
                                          <p:stCondLst>
                                            <p:cond delay="0"/>
                                          </p:stCondLst>
                                        </p:cTn>
                                        <p:tgtEl>
                                          <p:spTgt spid="117"/>
                                        </p:tgtEl>
                                        <p:attrNameLst>
                                          <p:attrName>style.visibility</p:attrName>
                                        </p:attrNameLst>
                                      </p:cBhvr>
                                      <p:to>
                                        <p:strVal val="visible"/>
                                      </p:to>
                                    </p:set>
                                    <p:animEffect transition="in" filter="barn(inVertical)">
                                      <p:cBhvr>
                                        <p:cTn id="224" dur="500"/>
                                        <p:tgtEl>
                                          <p:spTgt spid="117"/>
                                        </p:tgtEl>
                                      </p:cBhvr>
                                    </p:animEffect>
                                  </p:childTnLst>
                                </p:cTn>
                              </p:par>
                              <p:par>
                                <p:cTn id="225" presetID="16" presetClass="entr" presetSubtype="21" fill="hold" nodeType="withEffect">
                                  <p:stCondLst>
                                    <p:cond delay="500"/>
                                  </p:stCondLst>
                                  <p:childTnLst>
                                    <p:set>
                                      <p:cBhvr>
                                        <p:cTn id="226" dur="1" fill="hold">
                                          <p:stCondLst>
                                            <p:cond delay="0"/>
                                          </p:stCondLst>
                                        </p:cTn>
                                        <p:tgtEl>
                                          <p:spTgt spid="118"/>
                                        </p:tgtEl>
                                        <p:attrNameLst>
                                          <p:attrName>style.visibility</p:attrName>
                                        </p:attrNameLst>
                                      </p:cBhvr>
                                      <p:to>
                                        <p:strVal val="visible"/>
                                      </p:to>
                                    </p:set>
                                    <p:animEffect transition="in" filter="barn(inVertical)">
                                      <p:cBhvr>
                                        <p:cTn id="227" dur="500"/>
                                        <p:tgtEl>
                                          <p:spTgt spid="118"/>
                                        </p:tgtEl>
                                      </p:cBhvr>
                                    </p:animEffect>
                                  </p:childTnLst>
                                </p:cTn>
                              </p:par>
                              <p:par>
                                <p:cTn id="228" presetID="16" presetClass="entr" presetSubtype="21" fill="hold" nodeType="withEffect">
                                  <p:stCondLst>
                                    <p:cond delay="200"/>
                                  </p:stCondLst>
                                  <p:childTnLst>
                                    <p:set>
                                      <p:cBhvr>
                                        <p:cTn id="229" dur="1" fill="hold">
                                          <p:stCondLst>
                                            <p:cond delay="0"/>
                                          </p:stCondLst>
                                        </p:cTn>
                                        <p:tgtEl>
                                          <p:spTgt spid="119"/>
                                        </p:tgtEl>
                                        <p:attrNameLst>
                                          <p:attrName>style.visibility</p:attrName>
                                        </p:attrNameLst>
                                      </p:cBhvr>
                                      <p:to>
                                        <p:strVal val="visible"/>
                                      </p:to>
                                    </p:set>
                                    <p:animEffect transition="in" filter="barn(inVertical)">
                                      <p:cBhvr>
                                        <p:cTn id="230" dur="500"/>
                                        <p:tgtEl>
                                          <p:spTgt spid="119"/>
                                        </p:tgtEl>
                                      </p:cBhvr>
                                    </p:animEffect>
                                  </p:childTnLst>
                                </p:cTn>
                              </p:par>
                              <p:par>
                                <p:cTn id="231" presetID="16" presetClass="entr" presetSubtype="21" fill="hold" nodeType="withEffect">
                                  <p:stCondLst>
                                    <p:cond delay="400"/>
                                  </p:stCondLst>
                                  <p:childTnLst>
                                    <p:set>
                                      <p:cBhvr>
                                        <p:cTn id="232" dur="1" fill="hold">
                                          <p:stCondLst>
                                            <p:cond delay="0"/>
                                          </p:stCondLst>
                                        </p:cTn>
                                        <p:tgtEl>
                                          <p:spTgt spid="175"/>
                                        </p:tgtEl>
                                        <p:attrNameLst>
                                          <p:attrName>style.visibility</p:attrName>
                                        </p:attrNameLst>
                                      </p:cBhvr>
                                      <p:to>
                                        <p:strVal val="visible"/>
                                      </p:to>
                                    </p:set>
                                    <p:animEffect transition="in" filter="barn(inVertical)">
                                      <p:cBhvr>
                                        <p:cTn id="233" dur="500"/>
                                        <p:tgtEl>
                                          <p:spTgt spid="175"/>
                                        </p:tgtEl>
                                      </p:cBhvr>
                                    </p:animEffect>
                                  </p:childTnLst>
                                </p:cTn>
                              </p:par>
                              <p:par>
                                <p:cTn id="234" presetID="16" presetClass="entr" presetSubtype="21" fill="hold" nodeType="withEffect">
                                  <p:stCondLst>
                                    <p:cond delay="0"/>
                                  </p:stCondLst>
                                  <p:childTnLst>
                                    <p:set>
                                      <p:cBhvr>
                                        <p:cTn id="235" dur="1" fill="hold">
                                          <p:stCondLst>
                                            <p:cond delay="0"/>
                                          </p:stCondLst>
                                        </p:cTn>
                                        <p:tgtEl>
                                          <p:spTgt spid="176"/>
                                        </p:tgtEl>
                                        <p:attrNameLst>
                                          <p:attrName>style.visibility</p:attrName>
                                        </p:attrNameLst>
                                      </p:cBhvr>
                                      <p:to>
                                        <p:strVal val="visible"/>
                                      </p:to>
                                    </p:set>
                                    <p:animEffect transition="in" filter="barn(inVertical)">
                                      <p:cBhvr>
                                        <p:cTn id="236" dur="500"/>
                                        <p:tgtEl>
                                          <p:spTgt spid="176"/>
                                        </p:tgtEl>
                                      </p:cBhvr>
                                    </p:animEffect>
                                  </p:childTnLst>
                                </p:cTn>
                              </p:par>
                              <p:par>
                                <p:cTn id="237" presetID="16" presetClass="entr" presetSubtype="21" fill="hold" nodeType="withEffect">
                                  <p:stCondLst>
                                    <p:cond delay="100"/>
                                  </p:stCondLst>
                                  <p:childTnLst>
                                    <p:set>
                                      <p:cBhvr>
                                        <p:cTn id="238" dur="1" fill="hold">
                                          <p:stCondLst>
                                            <p:cond delay="0"/>
                                          </p:stCondLst>
                                        </p:cTn>
                                        <p:tgtEl>
                                          <p:spTgt spid="178"/>
                                        </p:tgtEl>
                                        <p:attrNameLst>
                                          <p:attrName>style.visibility</p:attrName>
                                        </p:attrNameLst>
                                      </p:cBhvr>
                                      <p:to>
                                        <p:strVal val="visible"/>
                                      </p:to>
                                    </p:set>
                                    <p:animEffect transition="in" filter="barn(inVertical)">
                                      <p:cBhvr>
                                        <p:cTn id="239" dur="500"/>
                                        <p:tgtEl>
                                          <p:spTgt spid="178"/>
                                        </p:tgtEl>
                                      </p:cBhvr>
                                    </p:animEffect>
                                  </p:childTnLst>
                                </p:cTn>
                              </p:par>
                              <p:par>
                                <p:cTn id="240" presetID="16" presetClass="entr" presetSubtype="21" fill="hold" nodeType="withEffect">
                                  <p:stCondLst>
                                    <p:cond delay="300"/>
                                  </p:stCondLst>
                                  <p:childTnLst>
                                    <p:set>
                                      <p:cBhvr>
                                        <p:cTn id="241" dur="1" fill="hold">
                                          <p:stCondLst>
                                            <p:cond delay="0"/>
                                          </p:stCondLst>
                                        </p:cTn>
                                        <p:tgtEl>
                                          <p:spTgt spid="184"/>
                                        </p:tgtEl>
                                        <p:attrNameLst>
                                          <p:attrName>style.visibility</p:attrName>
                                        </p:attrNameLst>
                                      </p:cBhvr>
                                      <p:to>
                                        <p:strVal val="visible"/>
                                      </p:to>
                                    </p:set>
                                    <p:animEffect transition="in" filter="barn(inVertical)">
                                      <p:cBhvr>
                                        <p:cTn id="242" dur="500"/>
                                        <p:tgtEl>
                                          <p:spTgt spid="184"/>
                                        </p:tgtEl>
                                      </p:cBhvr>
                                    </p:animEffect>
                                  </p:childTnLst>
                                </p:cTn>
                              </p:par>
                              <p:par>
                                <p:cTn id="243" presetID="10" presetClass="entr" presetSubtype="0" fill="hold" grpId="0" nodeType="withEffect">
                                  <p:stCondLst>
                                    <p:cond delay="750"/>
                                  </p:stCondLst>
                                  <p:childTnLst>
                                    <p:set>
                                      <p:cBhvr>
                                        <p:cTn id="244" dur="1" fill="hold">
                                          <p:stCondLst>
                                            <p:cond delay="0"/>
                                          </p:stCondLst>
                                        </p:cTn>
                                        <p:tgtEl>
                                          <p:spTgt spid="151"/>
                                        </p:tgtEl>
                                        <p:attrNameLst>
                                          <p:attrName>style.visibility</p:attrName>
                                        </p:attrNameLst>
                                      </p:cBhvr>
                                      <p:to>
                                        <p:strVal val="visible"/>
                                      </p:to>
                                    </p:set>
                                    <p:animEffect transition="in" filter="fade">
                                      <p:cBhvr>
                                        <p:cTn id="245" dur="750"/>
                                        <p:tgtEl>
                                          <p:spTgt spid="151"/>
                                        </p:tgtEl>
                                      </p:cBhvr>
                                    </p:animEffect>
                                  </p:childTnLst>
                                </p:cTn>
                              </p:par>
                            </p:childTnLst>
                          </p:cTn>
                        </p:par>
                        <p:par>
                          <p:cTn id="246" fill="hold">
                            <p:stCondLst>
                              <p:cond delay="1000"/>
                            </p:stCondLst>
                            <p:childTnLst>
                              <p:par>
                                <p:cTn id="247" presetID="53" presetClass="entr" presetSubtype="16" fill="hold" grpId="0" nodeType="afterEffect">
                                  <p:stCondLst>
                                    <p:cond delay="0"/>
                                  </p:stCondLst>
                                  <p:childTnLst>
                                    <p:set>
                                      <p:cBhvr>
                                        <p:cTn id="248" dur="1" fill="hold">
                                          <p:stCondLst>
                                            <p:cond delay="0"/>
                                          </p:stCondLst>
                                        </p:cTn>
                                        <p:tgtEl>
                                          <p:spTgt spid="153"/>
                                        </p:tgtEl>
                                        <p:attrNameLst>
                                          <p:attrName>style.visibility</p:attrName>
                                        </p:attrNameLst>
                                      </p:cBhvr>
                                      <p:to>
                                        <p:strVal val="visible"/>
                                      </p:to>
                                    </p:set>
                                    <p:anim calcmode="lin" valueType="num">
                                      <p:cBhvr>
                                        <p:cTn id="249" dur="500" fill="hold"/>
                                        <p:tgtEl>
                                          <p:spTgt spid="153"/>
                                        </p:tgtEl>
                                        <p:attrNameLst>
                                          <p:attrName>ppt_w</p:attrName>
                                        </p:attrNameLst>
                                      </p:cBhvr>
                                      <p:tavLst>
                                        <p:tav tm="0">
                                          <p:val>
                                            <p:fltVal val="0"/>
                                          </p:val>
                                        </p:tav>
                                        <p:tav tm="100000">
                                          <p:val>
                                            <p:strVal val="#ppt_w"/>
                                          </p:val>
                                        </p:tav>
                                      </p:tavLst>
                                    </p:anim>
                                    <p:anim calcmode="lin" valueType="num">
                                      <p:cBhvr>
                                        <p:cTn id="250" dur="500" fill="hold"/>
                                        <p:tgtEl>
                                          <p:spTgt spid="153"/>
                                        </p:tgtEl>
                                        <p:attrNameLst>
                                          <p:attrName>ppt_h</p:attrName>
                                        </p:attrNameLst>
                                      </p:cBhvr>
                                      <p:tavLst>
                                        <p:tav tm="0">
                                          <p:val>
                                            <p:fltVal val="0"/>
                                          </p:val>
                                        </p:tav>
                                        <p:tav tm="100000">
                                          <p:val>
                                            <p:strVal val="#ppt_h"/>
                                          </p:val>
                                        </p:tav>
                                      </p:tavLst>
                                    </p:anim>
                                    <p:animEffect transition="in" filter="fade">
                                      <p:cBhvr>
                                        <p:cTn id="251" dur="500"/>
                                        <p:tgtEl>
                                          <p:spTgt spid="153"/>
                                        </p:tgtEl>
                                      </p:cBhvr>
                                    </p:animEffect>
                                  </p:childTnLst>
                                </p:cTn>
                              </p:par>
                              <p:par>
                                <p:cTn id="252" presetID="53" presetClass="entr" presetSubtype="16" fill="hold" grpId="0" nodeType="withEffect">
                                  <p:stCondLst>
                                    <p:cond delay="0"/>
                                  </p:stCondLst>
                                  <p:childTnLst>
                                    <p:set>
                                      <p:cBhvr>
                                        <p:cTn id="253" dur="1" fill="hold">
                                          <p:stCondLst>
                                            <p:cond delay="0"/>
                                          </p:stCondLst>
                                        </p:cTn>
                                        <p:tgtEl>
                                          <p:spTgt spid="154"/>
                                        </p:tgtEl>
                                        <p:attrNameLst>
                                          <p:attrName>style.visibility</p:attrName>
                                        </p:attrNameLst>
                                      </p:cBhvr>
                                      <p:to>
                                        <p:strVal val="visible"/>
                                      </p:to>
                                    </p:set>
                                    <p:anim calcmode="lin" valueType="num">
                                      <p:cBhvr>
                                        <p:cTn id="254" dur="500" fill="hold"/>
                                        <p:tgtEl>
                                          <p:spTgt spid="154"/>
                                        </p:tgtEl>
                                        <p:attrNameLst>
                                          <p:attrName>ppt_w</p:attrName>
                                        </p:attrNameLst>
                                      </p:cBhvr>
                                      <p:tavLst>
                                        <p:tav tm="0">
                                          <p:val>
                                            <p:fltVal val="0"/>
                                          </p:val>
                                        </p:tav>
                                        <p:tav tm="100000">
                                          <p:val>
                                            <p:strVal val="#ppt_w"/>
                                          </p:val>
                                        </p:tav>
                                      </p:tavLst>
                                    </p:anim>
                                    <p:anim calcmode="lin" valueType="num">
                                      <p:cBhvr>
                                        <p:cTn id="255" dur="500" fill="hold"/>
                                        <p:tgtEl>
                                          <p:spTgt spid="154"/>
                                        </p:tgtEl>
                                        <p:attrNameLst>
                                          <p:attrName>ppt_h</p:attrName>
                                        </p:attrNameLst>
                                      </p:cBhvr>
                                      <p:tavLst>
                                        <p:tav tm="0">
                                          <p:val>
                                            <p:fltVal val="0"/>
                                          </p:val>
                                        </p:tav>
                                        <p:tav tm="100000">
                                          <p:val>
                                            <p:strVal val="#ppt_h"/>
                                          </p:val>
                                        </p:tav>
                                      </p:tavLst>
                                    </p:anim>
                                    <p:animEffect transition="in" filter="fade">
                                      <p:cBhvr>
                                        <p:cTn id="256" dur="500"/>
                                        <p:tgtEl>
                                          <p:spTgt spid="154"/>
                                        </p:tgtEl>
                                      </p:cBhvr>
                                    </p:animEffect>
                                  </p:childTnLst>
                                </p:cTn>
                              </p:par>
                              <p:par>
                                <p:cTn id="257" presetID="53" presetClass="entr" presetSubtype="16" fill="hold" grpId="0" nodeType="withEffect">
                                  <p:stCondLst>
                                    <p:cond delay="0"/>
                                  </p:stCondLst>
                                  <p:childTnLst>
                                    <p:set>
                                      <p:cBhvr>
                                        <p:cTn id="258" dur="1" fill="hold">
                                          <p:stCondLst>
                                            <p:cond delay="0"/>
                                          </p:stCondLst>
                                        </p:cTn>
                                        <p:tgtEl>
                                          <p:spTgt spid="157"/>
                                        </p:tgtEl>
                                        <p:attrNameLst>
                                          <p:attrName>style.visibility</p:attrName>
                                        </p:attrNameLst>
                                      </p:cBhvr>
                                      <p:to>
                                        <p:strVal val="visible"/>
                                      </p:to>
                                    </p:set>
                                    <p:anim calcmode="lin" valueType="num">
                                      <p:cBhvr>
                                        <p:cTn id="259" dur="500" fill="hold"/>
                                        <p:tgtEl>
                                          <p:spTgt spid="157"/>
                                        </p:tgtEl>
                                        <p:attrNameLst>
                                          <p:attrName>ppt_w</p:attrName>
                                        </p:attrNameLst>
                                      </p:cBhvr>
                                      <p:tavLst>
                                        <p:tav tm="0">
                                          <p:val>
                                            <p:fltVal val="0"/>
                                          </p:val>
                                        </p:tav>
                                        <p:tav tm="100000">
                                          <p:val>
                                            <p:strVal val="#ppt_w"/>
                                          </p:val>
                                        </p:tav>
                                      </p:tavLst>
                                    </p:anim>
                                    <p:anim calcmode="lin" valueType="num">
                                      <p:cBhvr>
                                        <p:cTn id="260" dur="500" fill="hold"/>
                                        <p:tgtEl>
                                          <p:spTgt spid="157"/>
                                        </p:tgtEl>
                                        <p:attrNameLst>
                                          <p:attrName>ppt_h</p:attrName>
                                        </p:attrNameLst>
                                      </p:cBhvr>
                                      <p:tavLst>
                                        <p:tav tm="0">
                                          <p:val>
                                            <p:fltVal val="0"/>
                                          </p:val>
                                        </p:tav>
                                        <p:tav tm="100000">
                                          <p:val>
                                            <p:strVal val="#ppt_h"/>
                                          </p:val>
                                        </p:tav>
                                      </p:tavLst>
                                    </p:anim>
                                    <p:animEffect transition="in" filter="fade">
                                      <p:cBhvr>
                                        <p:cTn id="261" dur="500"/>
                                        <p:tgtEl>
                                          <p:spTgt spid="157"/>
                                        </p:tgtEl>
                                      </p:cBhvr>
                                    </p:animEffect>
                                  </p:childTnLst>
                                </p:cTn>
                              </p:par>
                              <p:par>
                                <p:cTn id="262" presetID="53" presetClass="entr" presetSubtype="16" fill="hold" grpId="0" nodeType="withEffect">
                                  <p:stCondLst>
                                    <p:cond delay="0"/>
                                  </p:stCondLst>
                                  <p:childTnLst>
                                    <p:set>
                                      <p:cBhvr>
                                        <p:cTn id="263" dur="1" fill="hold">
                                          <p:stCondLst>
                                            <p:cond delay="0"/>
                                          </p:stCondLst>
                                        </p:cTn>
                                        <p:tgtEl>
                                          <p:spTgt spid="160"/>
                                        </p:tgtEl>
                                        <p:attrNameLst>
                                          <p:attrName>style.visibility</p:attrName>
                                        </p:attrNameLst>
                                      </p:cBhvr>
                                      <p:to>
                                        <p:strVal val="visible"/>
                                      </p:to>
                                    </p:set>
                                    <p:anim calcmode="lin" valueType="num">
                                      <p:cBhvr>
                                        <p:cTn id="264" dur="500" fill="hold"/>
                                        <p:tgtEl>
                                          <p:spTgt spid="160"/>
                                        </p:tgtEl>
                                        <p:attrNameLst>
                                          <p:attrName>ppt_w</p:attrName>
                                        </p:attrNameLst>
                                      </p:cBhvr>
                                      <p:tavLst>
                                        <p:tav tm="0">
                                          <p:val>
                                            <p:fltVal val="0"/>
                                          </p:val>
                                        </p:tav>
                                        <p:tav tm="100000">
                                          <p:val>
                                            <p:strVal val="#ppt_w"/>
                                          </p:val>
                                        </p:tav>
                                      </p:tavLst>
                                    </p:anim>
                                    <p:anim calcmode="lin" valueType="num">
                                      <p:cBhvr>
                                        <p:cTn id="265" dur="500" fill="hold"/>
                                        <p:tgtEl>
                                          <p:spTgt spid="160"/>
                                        </p:tgtEl>
                                        <p:attrNameLst>
                                          <p:attrName>ppt_h</p:attrName>
                                        </p:attrNameLst>
                                      </p:cBhvr>
                                      <p:tavLst>
                                        <p:tav tm="0">
                                          <p:val>
                                            <p:fltVal val="0"/>
                                          </p:val>
                                        </p:tav>
                                        <p:tav tm="100000">
                                          <p:val>
                                            <p:strVal val="#ppt_h"/>
                                          </p:val>
                                        </p:tav>
                                      </p:tavLst>
                                    </p:anim>
                                    <p:animEffect transition="in" filter="fade">
                                      <p:cBhvr>
                                        <p:cTn id="266" dur="500"/>
                                        <p:tgtEl>
                                          <p:spTgt spid="160"/>
                                        </p:tgtEl>
                                      </p:cBhvr>
                                    </p:animEffect>
                                  </p:childTnLst>
                                </p:cTn>
                              </p:par>
                            </p:childTnLst>
                          </p:cTn>
                        </p:par>
                        <p:par>
                          <p:cTn id="267" fill="hold">
                            <p:stCondLst>
                              <p:cond delay="1500"/>
                            </p:stCondLst>
                            <p:childTnLst>
                              <p:par>
                                <p:cTn id="268" presetID="12" presetClass="entr" presetSubtype="8" fill="hold" nodeType="afterEffect">
                                  <p:stCondLst>
                                    <p:cond delay="0"/>
                                  </p:stCondLst>
                                  <p:childTnLst>
                                    <p:set>
                                      <p:cBhvr>
                                        <p:cTn id="269" dur="1" fill="hold">
                                          <p:stCondLst>
                                            <p:cond delay="0"/>
                                          </p:stCondLst>
                                        </p:cTn>
                                        <p:tgtEl>
                                          <p:spTgt spid="27"/>
                                        </p:tgtEl>
                                        <p:attrNameLst>
                                          <p:attrName>style.visibility</p:attrName>
                                        </p:attrNameLst>
                                      </p:cBhvr>
                                      <p:to>
                                        <p:strVal val="visible"/>
                                      </p:to>
                                    </p:set>
                                    <p:anim calcmode="lin" valueType="num">
                                      <p:cBhvr additive="base">
                                        <p:cTn id="270" dur="500"/>
                                        <p:tgtEl>
                                          <p:spTgt spid="27"/>
                                        </p:tgtEl>
                                        <p:attrNameLst>
                                          <p:attrName>ppt_x</p:attrName>
                                        </p:attrNameLst>
                                      </p:cBhvr>
                                      <p:tavLst>
                                        <p:tav tm="0">
                                          <p:val>
                                            <p:strVal val="#ppt_x-#ppt_w*1.125000"/>
                                          </p:val>
                                        </p:tav>
                                        <p:tav tm="100000">
                                          <p:val>
                                            <p:strVal val="#ppt_x"/>
                                          </p:val>
                                        </p:tav>
                                      </p:tavLst>
                                    </p:anim>
                                    <p:animEffect transition="in" filter="wipe(right)">
                                      <p:cBhvr>
                                        <p:cTn id="271" dur="500"/>
                                        <p:tgtEl>
                                          <p:spTgt spid="27"/>
                                        </p:tgtEl>
                                      </p:cBhvr>
                                    </p:animEffect>
                                  </p:childTnLst>
                                </p:cTn>
                              </p:par>
                              <p:par>
                                <p:cTn id="272" presetID="12" presetClass="entr" presetSubtype="8" fill="hold" nodeType="withEffect">
                                  <p:stCondLst>
                                    <p:cond delay="0"/>
                                  </p:stCondLst>
                                  <p:childTnLst>
                                    <p:set>
                                      <p:cBhvr>
                                        <p:cTn id="273" dur="1" fill="hold">
                                          <p:stCondLst>
                                            <p:cond delay="0"/>
                                          </p:stCondLst>
                                        </p:cTn>
                                        <p:tgtEl>
                                          <p:spTgt spid="26"/>
                                        </p:tgtEl>
                                        <p:attrNameLst>
                                          <p:attrName>style.visibility</p:attrName>
                                        </p:attrNameLst>
                                      </p:cBhvr>
                                      <p:to>
                                        <p:strVal val="visible"/>
                                      </p:to>
                                    </p:set>
                                    <p:anim calcmode="lin" valueType="num">
                                      <p:cBhvr additive="base">
                                        <p:cTn id="274" dur="500"/>
                                        <p:tgtEl>
                                          <p:spTgt spid="26"/>
                                        </p:tgtEl>
                                        <p:attrNameLst>
                                          <p:attrName>ppt_x</p:attrName>
                                        </p:attrNameLst>
                                      </p:cBhvr>
                                      <p:tavLst>
                                        <p:tav tm="0">
                                          <p:val>
                                            <p:strVal val="#ppt_x-#ppt_w*1.125000"/>
                                          </p:val>
                                        </p:tav>
                                        <p:tav tm="100000">
                                          <p:val>
                                            <p:strVal val="#ppt_x"/>
                                          </p:val>
                                        </p:tav>
                                      </p:tavLst>
                                    </p:anim>
                                    <p:animEffect transition="in" filter="wipe(right)">
                                      <p:cBhvr>
                                        <p:cTn id="275" dur="500"/>
                                        <p:tgtEl>
                                          <p:spTgt spid="26"/>
                                        </p:tgtEl>
                                      </p:cBhvr>
                                    </p:animEffect>
                                  </p:childTnLst>
                                </p:cTn>
                              </p:par>
                              <p:par>
                                <p:cTn id="276" presetID="12" presetClass="entr" presetSubtype="8" fill="hold" nodeType="withEffect">
                                  <p:stCondLst>
                                    <p:cond delay="0"/>
                                  </p:stCondLst>
                                  <p:childTnLst>
                                    <p:set>
                                      <p:cBhvr>
                                        <p:cTn id="277" dur="1" fill="hold">
                                          <p:stCondLst>
                                            <p:cond delay="0"/>
                                          </p:stCondLst>
                                        </p:cTn>
                                        <p:tgtEl>
                                          <p:spTgt spid="25"/>
                                        </p:tgtEl>
                                        <p:attrNameLst>
                                          <p:attrName>style.visibility</p:attrName>
                                        </p:attrNameLst>
                                      </p:cBhvr>
                                      <p:to>
                                        <p:strVal val="visible"/>
                                      </p:to>
                                    </p:set>
                                    <p:anim calcmode="lin" valueType="num">
                                      <p:cBhvr additive="base">
                                        <p:cTn id="278" dur="500"/>
                                        <p:tgtEl>
                                          <p:spTgt spid="25"/>
                                        </p:tgtEl>
                                        <p:attrNameLst>
                                          <p:attrName>ppt_x</p:attrName>
                                        </p:attrNameLst>
                                      </p:cBhvr>
                                      <p:tavLst>
                                        <p:tav tm="0">
                                          <p:val>
                                            <p:strVal val="#ppt_x-#ppt_w*1.125000"/>
                                          </p:val>
                                        </p:tav>
                                        <p:tav tm="100000">
                                          <p:val>
                                            <p:strVal val="#ppt_x"/>
                                          </p:val>
                                        </p:tav>
                                      </p:tavLst>
                                    </p:anim>
                                    <p:animEffect transition="in" filter="wipe(right)">
                                      <p:cBhvr>
                                        <p:cTn id="279" dur="500"/>
                                        <p:tgtEl>
                                          <p:spTgt spid="25"/>
                                        </p:tgtEl>
                                      </p:cBhvr>
                                    </p:animEffect>
                                  </p:childTnLst>
                                </p:cTn>
                              </p:par>
                              <p:par>
                                <p:cTn id="280" presetID="12" presetClass="entr" presetSubtype="8" fill="hold" nodeType="withEffect">
                                  <p:stCondLst>
                                    <p:cond delay="0"/>
                                  </p:stCondLst>
                                  <p:childTnLst>
                                    <p:set>
                                      <p:cBhvr>
                                        <p:cTn id="281" dur="1" fill="hold">
                                          <p:stCondLst>
                                            <p:cond delay="0"/>
                                          </p:stCondLst>
                                        </p:cTn>
                                        <p:tgtEl>
                                          <p:spTgt spid="23"/>
                                        </p:tgtEl>
                                        <p:attrNameLst>
                                          <p:attrName>style.visibility</p:attrName>
                                        </p:attrNameLst>
                                      </p:cBhvr>
                                      <p:to>
                                        <p:strVal val="visible"/>
                                      </p:to>
                                    </p:set>
                                    <p:anim calcmode="lin" valueType="num">
                                      <p:cBhvr additive="base">
                                        <p:cTn id="282" dur="500"/>
                                        <p:tgtEl>
                                          <p:spTgt spid="23"/>
                                        </p:tgtEl>
                                        <p:attrNameLst>
                                          <p:attrName>ppt_x</p:attrName>
                                        </p:attrNameLst>
                                      </p:cBhvr>
                                      <p:tavLst>
                                        <p:tav tm="0">
                                          <p:val>
                                            <p:strVal val="#ppt_x-#ppt_w*1.125000"/>
                                          </p:val>
                                        </p:tav>
                                        <p:tav tm="100000">
                                          <p:val>
                                            <p:strVal val="#ppt_x"/>
                                          </p:val>
                                        </p:tav>
                                      </p:tavLst>
                                    </p:anim>
                                    <p:animEffect transition="in" filter="wipe(right)">
                                      <p:cBhvr>
                                        <p:cTn id="2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bldLvl="0" animBg="1"/>
      <p:bldP spid="121" grpId="0" bldLvl="0" animBg="1"/>
      <p:bldP spid="122" grpId="0" bldLvl="0" animBg="1"/>
      <p:bldP spid="123" grpId="0" bldLvl="0" animBg="1"/>
      <p:bldP spid="124" grpId="0" bldLvl="0" animBg="1"/>
      <p:bldP spid="125" grpId="0" bldLvl="0" animBg="1"/>
      <p:bldP spid="126" grpId="0" bldLvl="0" animBg="1"/>
      <p:bldP spid="127" grpId="0" bldLvl="0" animBg="1"/>
      <p:bldP spid="128" grpId="0" bldLvl="0" animBg="1"/>
      <p:bldP spid="129" grpId="0" bldLvl="0" animBg="1"/>
      <p:bldP spid="130" grpId="0" bldLvl="0" animBg="1"/>
      <p:bldP spid="131" grpId="0" bldLvl="0" animBg="1"/>
      <p:bldP spid="132" grpId="0" bldLvl="0" animBg="1"/>
      <p:bldP spid="133" grpId="0" bldLvl="0" animBg="1"/>
      <p:bldP spid="134" grpId="0" bldLvl="0" animBg="1"/>
      <p:bldP spid="135" grpId="0" bldLvl="0" animBg="1"/>
      <p:bldP spid="136" grpId="0" bldLvl="0" animBg="1"/>
      <p:bldP spid="137" grpId="0" bldLvl="0" animBg="1"/>
      <p:bldP spid="138" grpId="0" bldLvl="0" animBg="1"/>
      <p:bldP spid="139" grpId="0" bldLvl="0" animBg="1"/>
      <p:bldP spid="140" grpId="0" bldLvl="0" animBg="1"/>
      <p:bldP spid="144" grpId="0" bldLvl="0" animBg="1"/>
      <p:bldP spid="145" grpId="0" bldLvl="0" animBg="1"/>
      <p:bldP spid="147" grpId="0" bldLvl="0" animBg="1"/>
      <p:bldP spid="148" grpId="0" bldLvl="0" animBg="1"/>
      <p:bldP spid="150" grpId="0" bldLvl="0" animBg="1"/>
      <p:bldP spid="174" grpId="0" bldLvl="0" animBg="1"/>
      <p:bldP spid="183" grpId="0" bldLvl="0" animBg="1"/>
      <p:bldP spid="151" grpId="0"/>
      <p:bldP spid="153" grpId="0" bldLvl="0" animBg="1"/>
      <p:bldP spid="154" grpId="0" bldLvl="0" animBg="1"/>
      <p:bldP spid="157" grpId="0" bldLvl="0" animBg="1"/>
      <p:bldP spid="16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702810"/>
          </a:xfrm>
          <a:prstGeom prst="rect">
            <a:avLst/>
          </a:prstGeom>
          <a:noFill/>
          <a:ln>
            <a:noFill/>
          </a:ln>
        </p:spPr>
        <p:txBody>
          <a:bodyPr wrap="square" rtlCol="0">
            <a:spAutoFit/>
          </a:bodyPr>
          <a:lstStyle/>
          <a:p>
            <a:r>
              <a:rPr lang="en-US" altLang="zh-CN" sz="30000" b="1" dirty="0">
                <a:ln>
                  <a:solidFill>
                    <a:schemeClr val="bg1">
                      <a:alpha val="50000"/>
                    </a:schemeClr>
                  </a:solidFill>
                </a:ln>
                <a:solidFill>
                  <a:schemeClr val="bg1">
                    <a:alpha val="20000"/>
                  </a:schemeClr>
                </a:solidFill>
                <a:ea typeface="微软雅黑" panose="020B0503020204020204" pitchFamily="34" charset="-122"/>
              </a:rPr>
              <a:t>1</a:t>
            </a:r>
            <a:endParaRPr lang="zh-CN" altLang="en-US" sz="30000" b="1" dirty="0">
              <a:ln>
                <a:solidFill>
                  <a:schemeClr val="bg1">
                    <a:alpha val="50000"/>
                  </a:schemeClr>
                </a:solidFill>
              </a:ln>
              <a:solidFill>
                <a:schemeClr val="bg1">
                  <a:alpha val="20000"/>
                </a:schemeClr>
              </a:solidFill>
              <a:ea typeface="微软雅黑" panose="020B0503020204020204" pitchFamily="34" charset="-122"/>
            </a:endParaRPr>
          </a:p>
        </p:txBody>
      </p:sp>
      <p:sp>
        <p:nvSpPr>
          <p:cNvPr id="49" name="文本框 48"/>
          <p:cNvSpPr txBox="1"/>
          <p:nvPr/>
        </p:nvSpPr>
        <p:spPr>
          <a:xfrm>
            <a:off x="4102219" y="2108135"/>
            <a:ext cx="5053687" cy="923330"/>
          </a:xfrm>
          <a:prstGeom prst="rect">
            <a:avLst/>
          </a:prstGeom>
          <a:noFill/>
        </p:spPr>
        <p:txBody>
          <a:bodyPr wrap="square" rtlCol="0">
            <a:spAutoFit/>
          </a:bodyPr>
          <a:lstStyle/>
          <a:p>
            <a:pPr algn="ctr"/>
            <a:r>
              <a:rPr lang="zh-CN" altLang="en-US" sz="5400" b="1" dirty="0">
                <a:solidFill>
                  <a:schemeClr val="bg1"/>
                </a:solidFill>
                <a:ea typeface="微软雅黑" panose="020B0503020204020204" pitchFamily="34" charset="-122"/>
              </a:rPr>
              <a:t>系统设计</a:t>
            </a:r>
            <a:endParaRPr lang="en-US" altLang="zh-CN" sz="5400" b="1" dirty="0">
              <a:solidFill>
                <a:schemeClr val="bg1"/>
              </a:solidFill>
              <a:ea typeface="微软雅黑" panose="020B0503020204020204" pitchFamily="34" charset="-122"/>
            </a:endParaRP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0" y="-12616"/>
            <a:ext cx="8204647" cy="410301"/>
            <a:chOff x="0" y="-12616"/>
            <a:chExt cx="8204647" cy="410301"/>
          </a:xfrm>
        </p:grpSpPr>
        <p:pic>
          <p:nvPicPr>
            <p:cNvPr id="17" name="图片 16"/>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18" name="组合 17"/>
            <p:cNvGrpSpPr/>
            <p:nvPr/>
          </p:nvGrpSpPr>
          <p:grpSpPr>
            <a:xfrm>
              <a:off x="0" y="-12616"/>
              <a:ext cx="8204647" cy="397150"/>
              <a:chOff x="0" y="-12616"/>
              <a:chExt cx="8204647" cy="397150"/>
            </a:xfrm>
          </p:grpSpPr>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20" name="组合 19"/>
              <p:cNvGrpSpPr/>
              <p:nvPr/>
            </p:nvGrpSpPr>
            <p:grpSpPr>
              <a:xfrm>
                <a:off x="767996" y="-12616"/>
                <a:ext cx="7436651" cy="338554"/>
                <a:chOff x="1433384" y="536"/>
                <a:chExt cx="7436651" cy="338554"/>
              </a:xfrm>
            </p:grpSpPr>
            <p:sp>
              <p:nvSpPr>
                <p:cNvPr id="21" name="文本框 20"/>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22" name="直接连接符 21"/>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bldLvl="0" animBg="1"/>
      <p:bldP spid="51" grpId="0" bldLvl="0" animBg="1"/>
      <p:bldP spid="52" grpId="0" bldLvl="0" animBg="1"/>
      <p:bldP spid="56" grpId="0" bldLvl="0" animBg="1"/>
      <p:bldP spid="57" grpId="0" bldLvl="0" animBg="1"/>
      <p:bldP spid="6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800775" y="563134"/>
            <a:ext cx="4356801" cy="553998"/>
          </a:xfrm>
          <a:prstGeom prst="rect">
            <a:avLst/>
          </a:prstGeom>
          <a:noFill/>
        </p:spPr>
        <p:txBody>
          <a:bodyPr wrap="square" rtlCol="0">
            <a:spAutoFit/>
          </a:bodyPr>
          <a:lstStyle/>
          <a:p>
            <a:pPr algn="ctr"/>
            <a:r>
              <a:rPr lang="zh-CN" altLang="en-US" sz="3000" dirty="0">
                <a:solidFill>
                  <a:prstClr val="white"/>
                </a:solidFill>
                <a:latin typeface="微软雅黑" panose="020B0503020204020204" charset="-122"/>
                <a:ea typeface="微软雅黑" panose="020B0503020204020204" charset="-122"/>
              </a:rPr>
              <a:t>系统流程图</a:t>
            </a:r>
          </a:p>
        </p:txBody>
      </p:sp>
      <p:grpSp>
        <p:nvGrpSpPr>
          <p:cNvPr id="33" name="组合 32"/>
          <p:cNvGrpSpPr/>
          <p:nvPr/>
        </p:nvGrpSpPr>
        <p:grpSpPr>
          <a:xfrm>
            <a:off x="0" y="-12616"/>
            <a:ext cx="8204647" cy="410301"/>
            <a:chOff x="0" y="-12616"/>
            <a:chExt cx="8204647" cy="410301"/>
          </a:xfrm>
        </p:grpSpPr>
        <p:pic>
          <p:nvPicPr>
            <p:cNvPr id="43" name="图片 42"/>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53" name="组合 52"/>
            <p:cNvGrpSpPr/>
            <p:nvPr/>
          </p:nvGrpSpPr>
          <p:grpSpPr>
            <a:xfrm>
              <a:off x="0" y="-12616"/>
              <a:ext cx="8204647" cy="397150"/>
              <a:chOff x="0" y="-12616"/>
              <a:chExt cx="8204647" cy="397150"/>
            </a:xfrm>
          </p:grpSpPr>
          <p:pic>
            <p:nvPicPr>
              <p:cNvPr id="54" name="图片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55" name="组合 54"/>
              <p:cNvGrpSpPr/>
              <p:nvPr/>
            </p:nvGrpSpPr>
            <p:grpSpPr>
              <a:xfrm>
                <a:off x="767996" y="-12616"/>
                <a:ext cx="7436651" cy="338554"/>
                <a:chOff x="1433384" y="536"/>
                <a:chExt cx="7436651" cy="338554"/>
              </a:xfrm>
            </p:grpSpPr>
            <p:sp>
              <p:nvSpPr>
                <p:cNvPr id="56" name="文本框 55"/>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57" name="直接连接符 56"/>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8" name="图片 7">
            <a:extLst>
              <a:ext uri="{FF2B5EF4-FFF2-40B4-BE49-F238E27FC236}">
                <a16:creationId xmlns:a16="http://schemas.microsoft.com/office/drawing/2014/main" id="{696574C2-5466-46CB-A0A9-45B7D44A7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148" y="843715"/>
            <a:ext cx="7594309" cy="6014285"/>
          </a:xfrm>
          <a:prstGeom prst="rect">
            <a:avLst/>
          </a:prstGeom>
        </p:spPr>
      </p:pic>
      <p:sp>
        <p:nvSpPr>
          <p:cNvPr id="59" name="任意形状 45">
            <a:extLst>
              <a:ext uri="{FF2B5EF4-FFF2-40B4-BE49-F238E27FC236}">
                <a16:creationId xmlns:a16="http://schemas.microsoft.com/office/drawing/2014/main" id="{D70E262C-BA3A-4345-A411-D442175E8F14}"/>
              </a:ext>
            </a:extLst>
          </p:cNvPr>
          <p:cNvSpPr/>
          <p:nvPr/>
        </p:nvSpPr>
        <p:spPr>
          <a:xfrm>
            <a:off x="-1" y="5555226"/>
            <a:ext cx="1230756" cy="327164"/>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pic>
        <p:nvPicPr>
          <p:cNvPr id="10" name="图片 9">
            <a:extLst>
              <a:ext uri="{FF2B5EF4-FFF2-40B4-BE49-F238E27FC236}">
                <a16:creationId xmlns:a16="http://schemas.microsoft.com/office/drawing/2014/main" id="{E3842358-6BD2-4247-8394-7DEE7ABF2D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5840" y="2590760"/>
            <a:ext cx="3832167" cy="3291630"/>
          </a:xfrm>
          <a:prstGeom prst="rect">
            <a:avLst/>
          </a:prstGeom>
        </p:spPr>
      </p:pic>
      <p:sp>
        <p:nvSpPr>
          <p:cNvPr id="61" name="文本框 60">
            <a:extLst>
              <a:ext uri="{FF2B5EF4-FFF2-40B4-BE49-F238E27FC236}">
                <a16:creationId xmlns:a16="http://schemas.microsoft.com/office/drawing/2014/main" id="{8DA241F1-F7F9-496F-B63E-D3D203758407}"/>
              </a:ext>
            </a:extLst>
          </p:cNvPr>
          <p:cNvSpPr txBox="1"/>
          <p:nvPr/>
        </p:nvSpPr>
        <p:spPr>
          <a:xfrm>
            <a:off x="7753522" y="1777874"/>
            <a:ext cx="4356801" cy="553998"/>
          </a:xfrm>
          <a:prstGeom prst="rect">
            <a:avLst/>
          </a:prstGeom>
          <a:noFill/>
        </p:spPr>
        <p:txBody>
          <a:bodyPr wrap="square" rtlCol="0">
            <a:spAutoFit/>
          </a:bodyPr>
          <a:lstStyle/>
          <a:p>
            <a:pPr algn="ctr"/>
            <a:r>
              <a:rPr lang="zh-CN" altLang="en-US" sz="3000" dirty="0">
                <a:solidFill>
                  <a:prstClr val="white"/>
                </a:solidFill>
                <a:latin typeface="微软雅黑" panose="020B0503020204020204" charset="-122"/>
                <a:ea typeface="微软雅黑" panose="020B0503020204020204" charset="-122"/>
              </a:rPr>
              <a:t>用例分析图</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0" y="732656"/>
            <a:ext cx="4356801" cy="553998"/>
          </a:xfrm>
          <a:prstGeom prst="rect">
            <a:avLst/>
          </a:prstGeom>
          <a:noFill/>
        </p:spPr>
        <p:txBody>
          <a:bodyPr wrap="square" rtlCol="0">
            <a:spAutoFit/>
          </a:bodyPr>
          <a:lstStyle/>
          <a:p>
            <a:pPr algn="ctr"/>
            <a:r>
              <a:rPr lang="zh-CN" altLang="en-US" sz="3000" dirty="0">
                <a:solidFill>
                  <a:prstClr val="white"/>
                </a:solidFill>
                <a:latin typeface="微软雅黑" panose="020B0503020204020204" charset="-122"/>
                <a:ea typeface="微软雅黑" panose="020B0503020204020204" charset="-122"/>
              </a:rPr>
              <a:t>数据库逻辑结构</a:t>
            </a:r>
          </a:p>
        </p:txBody>
      </p:sp>
      <p:grpSp>
        <p:nvGrpSpPr>
          <p:cNvPr id="33" name="组合 32"/>
          <p:cNvGrpSpPr/>
          <p:nvPr/>
        </p:nvGrpSpPr>
        <p:grpSpPr>
          <a:xfrm>
            <a:off x="0" y="-12616"/>
            <a:ext cx="8204647" cy="410301"/>
            <a:chOff x="0" y="-12616"/>
            <a:chExt cx="8204647" cy="410301"/>
          </a:xfrm>
        </p:grpSpPr>
        <p:pic>
          <p:nvPicPr>
            <p:cNvPr id="43" name="图片 42"/>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53" name="组合 52"/>
            <p:cNvGrpSpPr/>
            <p:nvPr/>
          </p:nvGrpSpPr>
          <p:grpSpPr>
            <a:xfrm>
              <a:off x="0" y="-12616"/>
              <a:ext cx="8204647" cy="397150"/>
              <a:chOff x="0" y="-12616"/>
              <a:chExt cx="8204647" cy="397150"/>
            </a:xfrm>
          </p:grpSpPr>
          <p:pic>
            <p:nvPicPr>
              <p:cNvPr id="54" name="图片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55" name="组合 54"/>
              <p:cNvGrpSpPr/>
              <p:nvPr/>
            </p:nvGrpSpPr>
            <p:grpSpPr>
              <a:xfrm>
                <a:off x="767996" y="-12616"/>
                <a:ext cx="7436651" cy="338554"/>
                <a:chOff x="1433384" y="536"/>
                <a:chExt cx="7436651" cy="338554"/>
              </a:xfrm>
            </p:grpSpPr>
            <p:sp>
              <p:nvSpPr>
                <p:cNvPr id="56" name="文本框 55"/>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57" name="直接连接符 56"/>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11" name="图片 10">
            <a:extLst>
              <a:ext uri="{FF2B5EF4-FFF2-40B4-BE49-F238E27FC236}">
                <a16:creationId xmlns:a16="http://schemas.microsoft.com/office/drawing/2014/main" id="{5200D535-1648-48CC-B79C-4721A72AAA11}"/>
              </a:ext>
            </a:extLst>
          </p:cNvPr>
          <p:cNvPicPr/>
          <p:nvPr/>
        </p:nvPicPr>
        <p:blipFill>
          <a:blip r:embed="rId6"/>
          <a:stretch>
            <a:fillRect/>
          </a:stretch>
        </p:blipFill>
        <p:spPr>
          <a:xfrm>
            <a:off x="1904300" y="2410841"/>
            <a:ext cx="9115041" cy="3981570"/>
          </a:xfrm>
          <a:prstGeom prst="rect">
            <a:avLst/>
          </a:prstGeom>
        </p:spPr>
      </p:pic>
      <p:graphicFrame>
        <p:nvGraphicFramePr>
          <p:cNvPr id="2" name="表格 1">
            <a:extLst>
              <a:ext uri="{FF2B5EF4-FFF2-40B4-BE49-F238E27FC236}">
                <a16:creationId xmlns:a16="http://schemas.microsoft.com/office/drawing/2014/main" id="{E83DF43A-71B3-40BE-AD6A-AA17197D81B9}"/>
              </a:ext>
            </a:extLst>
          </p:cNvPr>
          <p:cNvGraphicFramePr>
            <a:graphicFrameLocks noGrp="1"/>
          </p:cNvGraphicFramePr>
          <p:nvPr>
            <p:extLst>
              <p:ext uri="{D42A27DB-BD31-4B8C-83A1-F6EECF244321}">
                <p14:modId xmlns:p14="http://schemas.microsoft.com/office/powerpoint/2010/main" val="1987455833"/>
              </p:ext>
            </p:extLst>
          </p:nvPr>
        </p:nvGraphicFramePr>
        <p:xfrm>
          <a:off x="5751382" y="657327"/>
          <a:ext cx="5267960" cy="1120140"/>
        </p:xfrm>
        <a:graphic>
          <a:graphicData uri="http://schemas.openxmlformats.org/drawingml/2006/table">
            <a:tbl>
              <a:tblPr firstRow="1" firstCol="1" bandRow="1">
                <a:tableStyleId>{5C22544A-7EE6-4342-B048-85BDC9FD1C3A}</a:tableStyleId>
              </a:tblPr>
              <a:tblGrid>
                <a:gridCol w="2700119">
                  <a:extLst>
                    <a:ext uri="{9D8B030D-6E8A-4147-A177-3AD203B41FA5}">
                      <a16:colId xmlns:a16="http://schemas.microsoft.com/office/drawing/2014/main" val="3824992456"/>
                    </a:ext>
                  </a:extLst>
                </a:gridCol>
                <a:gridCol w="2567841">
                  <a:extLst>
                    <a:ext uri="{9D8B030D-6E8A-4147-A177-3AD203B41FA5}">
                      <a16:colId xmlns:a16="http://schemas.microsoft.com/office/drawing/2014/main" val="889228580"/>
                    </a:ext>
                  </a:extLst>
                </a:gridCol>
              </a:tblGrid>
              <a:tr h="0">
                <a:tc>
                  <a:txBody>
                    <a:bodyPr/>
                    <a:lstStyle/>
                    <a:p>
                      <a:pPr>
                        <a:spcAft>
                          <a:spcPts val="0"/>
                        </a:spcAft>
                      </a:pPr>
                      <a:r>
                        <a:rPr lang="zh-CN" sz="1050" kern="100" dirty="0">
                          <a:effectLst/>
                        </a:rPr>
                        <a:t>表名</a:t>
                      </a:r>
                      <a:endParaRPr lang="zh-CN" sz="1200" kern="100" dirty="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tc>
                  <a:txBody>
                    <a:bodyPr/>
                    <a:lstStyle/>
                    <a:p>
                      <a:pPr>
                        <a:spcAft>
                          <a:spcPts val="0"/>
                        </a:spcAft>
                      </a:pPr>
                      <a:r>
                        <a:rPr lang="zh-CN" sz="1050" kern="100">
                          <a:effectLst/>
                        </a:rPr>
                        <a:t>备注</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extLst>
                  <a:ext uri="{0D108BD9-81ED-4DB2-BD59-A6C34878D82A}">
                    <a16:rowId xmlns:a16="http://schemas.microsoft.com/office/drawing/2014/main" val="2854498894"/>
                  </a:ext>
                </a:extLst>
              </a:tr>
              <a:tr h="0">
                <a:tc>
                  <a:txBody>
                    <a:bodyPr/>
                    <a:lstStyle/>
                    <a:p>
                      <a:pPr>
                        <a:spcAft>
                          <a:spcPts val="0"/>
                        </a:spcAft>
                      </a:pPr>
                      <a:r>
                        <a:rPr lang="en-US" sz="1050" kern="100">
                          <a:effectLst/>
                        </a:rPr>
                        <a:t>PRODUCT_EVERYDAY_DETAIL</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tc>
                  <a:txBody>
                    <a:bodyPr/>
                    <a:lstStyle/>
                    <a:p>
                      <a:pPr>
                        <a:spcAft>
                          <a:spcPts val="0"/>
                        </a:spcAft>
                      </a:pPr>
                      <a:r>
                        <a:rPr lang="zh-CN" sz="1050" kern="100">
                          <a:effectLst/>
                        </a:rPr>
                        <a:t>主要存储产品每天价格行情明细</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extLst>
                  <a:ext uri="{0D108BD9-81ED-4DB2-BD59-A6C34878D82A}">
                    <a16:rowId xmlns:a16="http://schemas.microsoft.com/office/drawing/2014/main" val="931551589"/>
                  </a:ext>
                </a:extLst>
              </a:tr>
              <a:tr h="0">
                <a:tc>
                  <a:txBody>
                    <a:bodyPr/>
                    <a:lstStyle/>
                    <a:p>
                      <a:pPr>
                        <a:spcAft>
                          <a:spcPts val="0"/>
                        </a:spcAft>
                      </a:pPr>
                      <a:r>
                        <a:rPr lang="en-US" sz="1050" kern="100">
                          <a:effectLst/>
                        </a:rPr>
                        <a:t>PRODUCT_FUTURE</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tc>
                  <a:txBody>
                    <a:bodyPr/>
                    <a:lstStyle/>
                    <a:p>
                      <a:pPr>
                        <a:spcAft>
                          <a:spcPts val="0"/>
                        </a:spcAft>
                      </a:pPr>
                      <a:r>
                        <a:rPr lang="zh-CN" sz="1050" kern="100">
                          <a:effectLst/>
                        </a:rPr>
                        <a:t>主要存储产品未来七天的价格行情明细</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extLst>
                  <a:ext uri="{0D108BD9-81ED-4DB2-BD59-A6C34878D82A}">
                    <a16:rowId xmlns:a16="http://schemas.microsoft.com/office/drawing/2014/main" val="2728878057"/>
                  </a:ext>
                </a:extLst>
              </a:tr>
              <a:tr h="0">
                <a:tc>
                  <a:txBody>
                    <a:bodyPr/>
                    <a:lstStyle/>
                    <a:p>
                      <a:pPr>
                        <a:spcAft>
                          <a:spcPts val="0"/>
                        </a:spcAft>
                      </a:pPr>
                      <a:r>
                        <a:rPr lang="en-US" sz="1050" kern="100">
                          <a:effectLst/>
                        </a:rPr>
                        <a:t>PRODUCT_INFO</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tc>
                  <a:txBody>
                    <a:bodyPr/>
                    <a:lstStyle/>
                    <a:p>
                      <a:pPr>
                        <a:spcAft>
                          <a:spcPts val="0"/>
                        </a:spcAft>
                      </a:pPr>
                      <a:r>
                        <a:rPr lang="zh-CN" sz="1050" kern="100">
                          <a:effectLst/>
                        </a:rPr>
                        <a:t>主要存储产品的基本信息</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extLst>
                  <a:ext uri="{0D108BD9-81ED-4DB2-BD59-A6C34878D82A}">
                    <a16:rowId xmlns:a16="http://schemas.microsoft.com/office/drawing/2014/main" val="2041602020"/>
                  </a:ext>
                </a:extLst>
              </a:tr>
              <a:tr h="0">
                <a:tc>
                  <a:txBody>
                    <a:bodyPr/>
                    <a:lstStyle/>
                    <a:p>
                      <a:pPr>
                        <a:spcAft>
                          <a:spcPts val="0"/>
                        </a:spcAft>
                      </a:pPr>
                      <a:r>
                        <a:rPr lang="en-US" sz="1050" kern="100">
                          <a:effectLst/>
                        </a:rPr>
                        <a:t>USER_INFO</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tc>
                  <a:txBody>
                    <a:bodyPr/>
                    <a:lstStyle/>
                    <a:p>
                      <a:pPr>
                        <a:spcAft>
                          <a:spcPts val="0"/>
                        </a:spcAft>
                      </a:pPr>
                      <a:r>
                        <a:rPr lang="zh-CN" sz="1050" kern="100">
                          <a:effectLst/>
                        </a:rPr>
                        <a:t>主要存储用户的信息明细和权限配置</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extLst>
                  <a:ext uri="{0D108BD9-81ED-4DB2-BD59-A6C34878D82A}">
                    <a16:rowId xmlns:a16="http://schemas.microsoft.com/office/drawing/2014/main" val="1082373460"/>
                  </a:ext>
                </a:extLst>
              </a:tr>
              <a:tr h="0">
                <a:tc>
                  <a:txBody>
                    <a:bodyPr/>
                    <a:lstStyle/>
                    <a:p>
                      <a:pPr>
                        <a:spcAft>
                          <a:spcPts val="0"/>
                        </a:spcAft>
                      </a:pPr>
                      <a:r>
                        <a:rPr lang="en-US" sz="1050" kern="100">
                          <a:effectLst/>
                        </a:rPr>
                        <a:t>PRODUCT_PROVINCE_PERCENT</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tc>
                  <a:txBody>
                    <a:bodyPr/>
                    <a:lstStyle/>
                    <a:p>
                      <a:pPr>
                        <a:spcAft>
                          <a:spcPts val="0"/>
                        </a:spcAft>
                      </a:pPr>
                      <a:r>
                        <a:rPr lang="zh-CN" sz="1050" kern="100">
                          <a:effectLst/>
                        </a:rPr>
                        <a:t>主要存储各类产品在各个省市的流通明细</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extLst>
                  <a:ext uri="{0D108BD9-81ED-4DB2-BD59-A6C34878D82A}">
                    <a16:rowId xmlns:a16="http://schemas.microsoft.com/office/drawing/2014/main" val="468004331"/>
                  </a:ext>
                </a:extLst>
              </a:tr>
              <a:tr h="0">
                <a:tc>
                  <a:txBody>
                    <a:bodyPr/>
                    <a:lstStyle/>
                    <a:p>
                      <a:pPr>
                        <a:spcAft>
                          <a:spcPts val="0"/>
                        </a:spcAft>
                      </a:pPr>
                      <a:r>
                        <a:rPr lang="en-US" sz="1050" kern="100">
                          <a:effectLst/>
                        </a:rPr>
                        <a:t>PRODUCT_TOTAL_KG</a:t>
                      </a:r>
                      <a:endParaRPr lang="zh-CN" sz="1200" kern="10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tc>
                  <a:txBody>
                    <a:bodyPr/>
                    <a:lstStyle/>
                    <a:p>
                      <a:pPr>
                        <a:spcAft>
                          <a:spcPts val="0"/>
                        </a:spcAft>
                      </a:pPr>
                      <a:r>
                        <a:rPr lang="zh-CN" sz="1050" kern="100" dirty="0">
                          <a:effectLst/>
                        </a:rPr>
                        <a:t>主要存储各类热门产品信息明细</a:t>
                      </a:r>
                      <a:endParaRPr lang="zh-CN" sz="1200" kern="100" dirty="0">
                        <a:solidFill>
                          <a:srgbClr val="000000"/>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0" marB="0"/>
                </a:tc>
                <a:extLst>
                  <a:ext uri="{0D108BD9-81ED-4DB2-BD59-A6C34878D82A}">
                    <a16:rowId xmlns:a16="http://schemas.microsoft.com/office/drawing/2014/main" val="3613587647"/>
                  </a:ext>
                </a:extLst>
              </a:tr>
            </a:tbl>
          </a:graphicData>
        </a:graphic>
      </p:graphicFrame>
      <p:sp>
        <p:nvSpPr>
          <p:cNvPr id="13" name="任意形状 45">
            <a:extLst>
              <a:ext uri="{FF2B5EF4-FFF2-40B4-BE49-F238E27FC236}">
                <a16:creationId xmlns:a16="http://schemas.microsoft.com/office/drawing/2014/main" id="{71A78674-1C74-47D1-BF16-8ED8FB7139DF}"/>
              </a:ext>
            </a:extLst>
          </p:cNvPr>
          <p:cNvSpPr/>
          <p:nvPr/>
        </p:nvSpPr>
        <p:spPr>
          <a:xfrm>
            <a:off x="-1" y="5555226"/>
            <a:ext cx="1230756" cy="327164"/>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Tree>
    <p:extLst>
      <p:ext uri="{BB962C8B-B14F-4D97-AF65-F5344CB8AC3E}">
        <p14:creationId xmlns:p14="http://schemas.microsoft.com/office/powerpoint/2010/main" val="11382537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702810"/>
          </a:xfrm>
          <a:prstGeom prst="rect">
            <a:avLst/>
          </a:prstGeom>
          <a:noFill/>
          <a:ln>
            <a:noFill/>
          </a:ln>
        </p:spPr>
        <p:txBody>
          <a:bodyPr wrap="square" rtlCol="0">
            <a:spAutoFit/>
          </a:bodyPr>
          <a:lstStyle/>
          <a:p>
            <a:r>
              <a:rPr lang="en-US" sz="30000" b="1" dirty="0">
                <a:ln>
                  <a:solidFill>
                    <a:schemeClr val="bg1">
                      <a:alpha val="50000"/>
                    </a:schemeClr>
                  </a:solidFill>
                </a:ln>
                <a:solidFill>
                  <a:schemeClr val="bg1">
                    <a:alpha val="20000"/>
                  </a:schemeClr>
                </a:solidFill>
              </a:rPr>
              <a:t>2</a:t>
            </a:r>
          </a:p>
        </p:txBody>
      </p:sp>
      <p:sp>
        <p:nvSpPr>
          <p:cNvPr id="49" name="文本框 48"/>
          <p:cNvSpPr txBox="1"/>
          <p:nvPr/>
        </p:nvSpPr>
        <p:spPr>
          <a:xfrm>
            <a:off x="4263308" y="2141707"/>
            <a:ext cx="4356801" cy="923330"/>
          </a:xfrm>
          <a:prstGeom prst="rect">
            <a:avLst/>
          </a:prstGeom>
          <a:noFill/>
        </p:spPr>
        <p:txBody>
          <a:bodyPr wrap="square" rtlCol="0">
            <a:spAutoFit/>
          </a:bodyPr>
          <a:lstStyle/>
          <a:p>
            <a:pPr algn="ctr"/>
            <a:r>
              <a:rPr lang="zh-CN" altLang="en-US" sz="5400" b="1" dirty="0">
                <a:solidFill>
                  <a:schemeClr val="bg1"/>
                </a:solidFill>
                <a:ea typeface="微软雅黑" panose="020B0503020204020204" pitchFamily="34" charset="-122"/>
              </a:rPr>
              <a:t>系统功能</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0" y="-12616"/>
            <a:ext cx="8204647" cy="410301"/>
            <a:chOff x="0" y="-12616"/>
            <a:chExt cx="8204647" cy="410301"/>
          </a:xfrm>
        </p:grpSpPr>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17" name="组合 16"/>
            <p:cNvGrpSpPr/>
            <p:nvPr/>
          </p:nvGrpSpPr>
          <p:grpSpPr>
            <a:xfrm>
              <a:off x="0" y="-12616"/>
              <a:ext cx="8204647" cy="397150"/>
              <a:chOff x="0" y="-12616"/>
              <a:chExt cx="8204647" cy="397150"/>
            </a:xfrm>
          </p:grpSpPr>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19" name="组合 18"/>
              <p:cNvGrpSpPr/>
              <p:nvPr/>
            </p:nvGrpSpPr>
            <p:grpSpPr>
              <a:xfrm>
                <a:off x="767996" y="-12616"/>
                <a:ext cx="7436651" cy="338554"/>
                <a:chOff x="1433384" y="536"/>
                <a:chExt cx="7436651" cy="338554"/>
              </a:xfrm>
            </p:grpSpPr>
            <p:sp>
              <p:nvSpPr>
                <p:cNvPr id="20" name="文本框 19"/>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21" name="直接连接符 2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bldLvl="0" animBg="1"/>
      <p:bldP spid="51" grpId="0" bldLvl="0" animBg="1"/>
      <p:bldP spid="52" grpId="0" bldLvl="0" animBg="1"/>
      <p:bldP spid="56" grpId="0" bldLvl="0" animBg="1"/>
      <p:bldP spid="57" grpId="0" bldLvl="0" animBg="1"/>
      <p:bldP spid="6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形状 45"/>
          <p:cNvSpPr/>
          <p:nvPr/>
        </p:nvSpPr>
        <p:spPr>
          <a:xfrm>
            <a:off x="-1" y="5555226"/>
            <a:ext cx="1230756" cy="327164"/>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grpSp>
        <p:nvGrpSpPr>
          <p:cNvPr id="40" name="组合 39"/>
          <p:cNvGrpSpPr/>
          <p:nvPr/>
        </p:nvGrpSpPr>
        <p:grpSpPr>
          <a:xfrm>
            <a:off x="0" y="-12616"/>
            <a:ext cx="8204647" cy="410301"/>
            <a:chOff x="0" y="-12616"/>
            <a:chExt cx="8204647" cy="410301"/>
          </a:xfrm>
        </p:grpSpPr>
        <p:pic>
          <p:nvPicPr>
            <p:cNvPr id="45" name="图片 44"/>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47" name="组合 46"/>
            <p:cNvGrpSpPr/>
            <p:nvPr/>
          </p:nvGrpSpPr>
          <p:grpSpPr>
            <a:xfrm>
              <a:off x="0" y="-12616"/>
              <a:ext cx="8204647" cy="397150"/>
              <a:chOff x="0" y="-12616"/>
              <a:chExt cx="8204647" cy="397150"/>
            </a:xfrm>
          </p:grpSpPr>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49" name="组合 48"/>
              <p:cNvGrpSpPr/>
              <p:nvPr/>
            </p:nvGrpSpPr>
            <p:grpSpPr>
              <a:xfrm>
                <a:off x="767996" y="-12616"/>
                <a:ext cx="7436651" cy="338554"/>
                <a:chOff x="1433384" y="536"/>
                <a:chExt cx="7436651" cy="338554"/>
              </a:xfrm>
            </p:grpSpPr>
            <p:sp>
              <p:nvSpPr>
                <p:cNvPr id="50" name="文本框 49"/>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51" name="直接连接符 5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8400" y="1332845"/>
            <a:ext cx="8998888" cy="4162323"/>
          </a:xfrm>
          <a:prstGeom prst="rect">
            <a:avLst/>
          </a:prstGeom>
        </p:spPr>
      </p:pic>
      <p:sp>
        <p:nvSpPr>
          <p:cNvPr id="11" name="文本框 10">
            <a:extLst>
              <a:ext uri="{FF2B5EF4-FFF2-40B4-BE49-F238E27FC236}">
                <a16:creationId xmlns:a16="http://schemas.microsoft.com/office/drawing/2014/main" id="{1D9D39FF-9977-427A-8153-56F0D7D8123A}"/>
              </a:ext>
            </a:extLst>
          </p:cNvPr>
          <p:cNvSpPr txBox="1"/>
          <p:nvPr/>
        </p:nvSpPr>
        <p:spPr>
          <a:xfrm>
            <a:off x="0" y="588266"/>
            <a:ext cx="4356801" cy="553998"/>
          </a:xfrm>
          <a:prstGeom prst="rect">
            <a:avLst/>
          </a:prstGeom>
          <a:noFill/>
        </p:spPr>
        <p:txBody>
          <a:bodyPr wrap="square" rtlCol="0">
            <a:spAutoFit/>
          </a:bodyPr>
          <a:lstStyle/>
          <a:p>
            <a:pPr algn="ctr"/>
            <a:r>
              <a:rPr lang="zh-CN" altLang="en-US" sz="3000" dirty="0">
                <a:solidFill>
                  <a:prstClr val="white"/>
                </a:solidFill>
                <a:latin typeface="微软雅黑" panose="020B0503020204020204" charset="-122"/>
                <a:ea typeface="微软雅黑" panose="020B0503020204020204" charset="-122"/>
              </a:rPr>
              <a:t>系统功能模块结构图</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3917599" y="463613"/>
            <a:ext cx="435680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000" noProof="0" dirty="0">
                <a:solidFill>
                  <a:prstClr val="white"/>
                </a:solidFill>
                <a:latin typeface="微软雅黑" panose="020B0503020204020204" charset="-122"/>
                <a:ea typeface="微软雅黑" panose="020B0503020204020204" charset="-122"/>
              </a:rPr>
              <a:t>爬虫逻辑图</a:t>
            </a:r>
            <a:endParaRPr kumimoji="0" lang="zh-CN" altLang="en-US" sz="3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6" name="任意形状 45"/>
          <p:cNvSpPr/>
          <p:nvPr/>
        </p:nvSpPr>
        <p:spPr>
          <a:xfrm>
            <a:off x="-1" y="5555226"/>
            <a:ext cx="1230756" cy="327164"/>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40" name="组合 39"/>
          <p:cNvGrpSpPr/>
          <p:nvPr/>
        </p:nvGrpSpPr>
        <p:grpSpPr>
          <a:xfrm>
            <a:off x="0" y="-12616"/>
            <a:ext cx="8204647" cy="410301"/>
            <a:chOff x="0" y="-12616"/>
            <a:chExt cx="8204647" cy="410301"/>
          </a:xfrm>
        </p:grpSpPr>
        <p:pic>
          <p:nvPicPr>
            <p:cNvPr id="45" name="图片 44"/>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47" name="组合 46"/>
            <p:cNvGrpSpPr/>
            <p:nvPr/>
          </p:nvGrpSpPr>
          <p:grpSpPr>
            <a:xfrm>
              <a:off x="0" y="-12616"/>
              <a:ext cx="8204647" cy="397150"/>
              <a:chOff x="0" y="-12616"/>
              <a:chExt cx="8204647" cy="397150"/>
            </a:xfrm>
          </p:grpSpPr>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49" name="组合 48"/>
              <p:cNvGrpSpPr/>
              <p:nvPr/>
            </p:nvGrpSpPr>
            <p:grpSpPr>
              <a:xfrm>
                <a:off x="767996" y="-12616"/>
                <a:ext cx="7436651" cy="338554"/>
                <a:chOff x="1433384" y="536"/>
                <a:chExt cx="7436651" cy="338554"/>
              </a:xfrm>
            </p:grpSpPr>
            <p:sp>
              <p:nvSpPr>
                <p:cNvPr id="50" name="文本框 49"/>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51" name="直接连接符 5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4" name="图片 3">
            <a:extLst>
              <a:ext uri="{FF2B5EF4-FFF2-40B4-BE49-F238E27FC236}">
                <a16:creationId xmlns:a16="http://schemas.microsoft.com/office/drawing/2014/main" id="{F97C09D6-526D-4BFC-A265-90B9F22F9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8063" y="902016"/>
            <a:ext cx="8215873" cy="5053968"/>
          </a:xfrm>
          <a:prstGeom prst="rect">
            <a:avLst/>
          </a:prstGeom>
        </p:spPr>
      </p:pic>
    </p:spTree>
    <p:extLst>
      <p:ext uri="{BB962C8B-B14F-4D97-AF65-F5344CB8AC3E}">
        <p14:creationId xmlns:p14="http://schemas.microsoft.com/office/powerpoint/2010/main" val="18378381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形状 45"/>
          <p:cNvSpPr/>
          <p:nvPr/>
        </p:nvSpPr>
        <p:spPr>
          <a:xfrm>
            <a:off x="-1" y="5555226"/>
            <a:ext cx="1230756" cy="327164"/>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40" name="组合 39"/>
          <p:cNvGrpSpPr/>
          <p:nvPr/>
        </p:nvGrpSpPr>
        <p:grpSpPr>
          <a:xfrm>
            <a:off x="0" y="-12616"/>
            <a:ext cx="8204647" cy="410301"/>
            <a:chOff x="0" y="-12616"/>
            <a:chExt cx="8204647" cy="410301"/>
          </a:xfrm>
        </p:grpSpPr>
        <p:pic>
          <p:nvPicPr>
            <p:cNvPr id="45" name="图片 44"/>
            <p:cNvPicPr>
              <a:picLocks noChangeAspect="1"/>
            </p:cNvPicPr>
            <p:nvPr/>
          </p:nvPicPr>
          <p:blipFill>
            <a:blip r:embed="rId3" cstate="print">
              <a:extLst>
                <a:ext uri="{BEBA8EAE-BF5A-486C-A8C5-ECC9F3942E4B}">
                  <a14:imgProps xmlns:a14="http://schemas.microsoft.com/office/drawing/2010/main">
                    <a14:imgLayer r:embed="rId4">
                      <a14:imgEffect>
                        <a14:backgroundRemoval t="1337" b="97861" l="3209" r="100000"/>
                      </a14:imgEffect>
                    </a14:imgLayer>
                  </a14:imgProps>
                </a:ext>
                <a:ext uri="{28A0092B-C50C-407E-A947-70E740481C1C}">
                  <a14:useLocalDpi xmlns:a14="http://schemas.microsoft.com/office/drawing/2010/main" val="0"/>
                </a:ext>
              </a:extLst>
            </a:blip>
            <a:stretch>
              <a:fillRect/>
            </a:stretch>
          </p:blipFill>
          <p:spPr>
            <a:xfrm>
              <a:off x="383998" y="-12616"/>
              <a:ext cx="410301" cy="410301"/>
            </a:xfrm>
            <a:prstGeom prst="rect">
              <a:avLst/>
            </a:prstGeom>
          </p:spPr>
        </p:pic>
        <p:grpSp>
          <p:nvGrpSpPr>
            <p:cNvPr id="47" name="组合 46"/>
            <p:cNvGrpSpPr/>
            <p:nvPr/>
          </p:nvGrpSpPr>
          <p:grpSpPr>
            <a:xfrm>
              <a:off x="0" y="-12616"/>
              <a:ext cx="8204647" cy="397150"/>
              <a:chOff x="0" y="-12616"/>
              <a:chExt cx="8204647" cy="397150"/>
            </a:xfrm>
          </p:grpSpPr>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6"/>
                <a:ext cx="383998" cy="383998"/>
              </a:xfrm>
              <a:prstGeom prst="rect">
                <a:avLst/>
              </a:prstGeom>
            </p:spPr>
          </p:pic>
          <p:grpSp>
            <p:nvGrpSpPr>
              <p:cNvPr id="49" name="组合 48"/>
              <p:cNvGrpSpPr/>
              <p:nvPr/>
            </p:nvGrpSpPr>
            <p:grpSpPr>
              <a:xfrm>
                <a:off x="767996" y="-12616"/>
                <a:ext cx="7436651" cy="338554"/>
                <a:chOff x="1433384" y="536"/>
                <a:chExt cx="7436651" cy="338554"/>
              </a:xfrm>
            </p:grpSpPr>
            <p:sp>
              <p:nvSpPr>
                <p:cNvPr id="50" name="文本框 49"/>
                <p:cNvSpPr txBox="1"/>
                <p:nvPr/>
              </p:nvSpPr>
              <p:spPr>
                <a:xfrm>
                  <a:off x="1433384" y="536"/>
                  <a:ext cx="7436651"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浙江农林大学信息工程学院计算机科学与技术专业</a:t>
                  </a:r>
                  <a:r>
                    <a:rPr lang="en-US" altLang="zh-CN" sz="1600" dirty="0">
                      <a:solidFill>
                        <a:schemeClr val="bg1"/>
                      </a:solidFill>
                      <a:latin typeface="微软雅黑" panose="020B0503020204020204" charset="-122"/>
                      <a:ea typeface="微软雅黑" panose="020B0503020204020204" charset="-122"/>
                    </a:rPr>
                    <a:t>2019</a:t>
                  </a:r>
                  <a:r>
                    <a:rPr lang="zh-CN" altLang="en-US" sz="1600" dirty="0">
                      <a:solidFill>
                        <a:schemeClr val="bg1"/>
                      </a:solidFill>
                      <a:latin typeface="微软雅黑" panose="020B0503020204020204" charset="-122"/>
                      <a:ea typeface="微软雅黑" panose="020B0503020204020204" charset="-122"/>
                    </a:rPr>
                    <a:t>届毕业论文（设计）答辩</a:t>
                  </a:r>
                </a:p>
              </p:txBody>
            </p:sp>
            <p:cxnSp>
              <p:nvCxnSpPr>
                <p:cNvPr id="51" name="直接连接符 50"/>
                <p:cNvCxnSpPr/>
                <p:nvPr/>
              </p:nvCxnSpPr>
              <p:spPr>
                <a:xfrm>
                  <a:off x="1508817" y="335507"/>
                  <a:ext cx="6875415" cy="0"/>
                </a:xfrm>
                <a:prstGeom prst="line">
                  <a:avLst/>
                </a:prstGeom>
              </p:spPr>
              <p:style>
                <a:lnRef idx="1">
                  <a:schemeClr val="accent1"/>
                </a:lnRef>
                <a:fillRef idx="0">
                  <a:schemeClr val="accent1"/>
                </a:fillRef>
                <a:effectRef idx="0">
                  <a:schemeClr val="accent1"/>
                </a:effectRef>
                <a:fontRef idx="minor">
                  <a:schemeClr val="tx1"/>
                </a:fontRef>
              </p:style>
            </p:cxnSp>
          </p:grpSp>
        </p:grpSp>
      </p:grpSp>
      <p:pic>
        <p:nvPicPr>
          <p:cNvPr id="5" name="图片 4">
            <a:extLst>
              <a:ext uri="{FF2B5EF4-FFF2-40B4-BE49-F238E27FC236}">
                <a16:creationId xmlns:a16="http://schemas.microsoft.com/office/drawing/2014/main" id="{E2E261C1-D551-4DF5-AA1B-043B225F9441}"/>
              </a:ext>
            </a:extLst>
          </p:cNvPr>
          <p:cNvPicPr>
            <a:picLocks noChangeAspect="1"/>
          </p:cNvPicPr>
          <p:nvPr/>
        </p:nvPicPr>
        <p:blipFill>
          <a:blip r:embed="rId6"/>
          <a:stretch>
            <a:fillRect/>
          </a:stretch>
        </p:blipFill>
        <p:spPr>
          <a:xfrm>
            <a:off x="5509320" y="463983"/>
            <a:ext cx="4419048" cy="3390476"/>
          </a:xfrm>
          <a:prstGeom prst="rect">
            <a:avLst/>
          </a:prstGeom>
        </p:spPr>
      </p:pic>
      <p:pic>
        <p:nvPicPr>
          <p:cNvPr id="3" name="图片 2">
            <a:extLst>
              <a:ext uri="{FF2B5EF4-FFF2-40B4-BE49-F238E27FC236}">
                <a16:creationId xmlns:a16="http://schemas.microsoft.com/office/drawing/2014/main" id="{69BE1146-C5D9-42AA-9E74-555E458E78FF}"/>
              </a:ext>
            </a:extLst>
          </p:cNvPr>
          <p:cNvPicPr>
            <a:picLocks noChangeAspect="1"/>
          </p:cNvPicPr>
          <p:nvPr/>
        </p:nvPicPr>
        <p:blipFill>
          <a:blip r:embed="rId7"/>
          <a:stretch>
            <a:fillRect/>
          </a:stretch>
        </p:blipFill>
        <p:spPr>
          <a:xfrm>
            <a:off x="90782" y="463983"/>
            <a:ext cx="4714286" cy="5038095"/>
          </a:xfrm>
          <a:prstGeom prst="rect">
            <a:avLst/>
          </a:prstGeom>
        </p:spPr>
      </p:pic>
      <p:pic>
        <p:nvPicPr>
          <p:cNvPr id="6" name="图片 5">
            <a:extLst>
              <a:ext uri="{FF2B5EF4-FFF2-40B4-BE49-F238E27FC236}">
                <a16:creationId xmlns:a16="http://schemas.microsoft.com/office/drawing/2014/main" id="{ED0E1DDD-DC12-4023-933B-F4F532BB1001}"/>
              </a:ext>
            </a:extLst>
          </p:cNvPr>
          <p:cNvPicPr>
            <a:picLocks noChangeAspect="1"/>
          </p:cNvPicPr>
          <p:nvPr/>
        </p:nvPicPr>
        <p:blipFill>
          <a:blip r:embed="rId8"/>
          <a:stretch>
            <a:fillRect/>
          </a:stretch>
        </p:blipFill>
        <p:spPr>
          <a:xfrm>
            <a:off x="6096000" y="2392504"/>
            <a:ext cx="5380952" cy="3200000"/>
          </a:xfrm>
          <a:prstGeom prst="rect">
            <a:avLst/>
          </a:prstGeom>
        </p:spPr>
      </p:pic>
      <p:pic>
        <p:nvPicPr>
          <p:cNvPr id="7" name="图片 6">
            <a:extLst>
              <a:ext uri="{FF2B5EF4-FFF2-40B4-BE49-F238E27FC236}">
                <a16:creationId xmlns:a16="http://schemas.microsoft.com/office/drawing/2014/main" id="{AEAB38BD-8953-4CC8-9A44-914824C6CB9C}"/>
              </a:ext>
            </a:extLst>
          </p:cNvPr>
          <p:cNvPicPr>
            <a:picLocks noChangeAspect="1"/>
          </p:cNvPicPr>
          <p:nvPr/>
        </p:nvPicPr>
        <p:blipFill>
          <a:blip r:embed="rId9"/>
          <a:stretch>
            <a:fillRect/>
          </a:stretch>
        </p:blipFill>
        <p:spPr>
          <a:xfrm>
            <a:off x="383998" y="1968376"/>
            <a:ext cx="5333333" cy="3600000"/>
          </a:xfrm>
          <a:prstGeom prst="rect">
            <a:avLst/>
          </a:prstGeom>
        </p:spPr>
      </p:pic>
      <p:pic>
        <p:nvPicPr>
          <p:cNvPr id="2" name="图片 1">
            <a:extLst>
              <a:ext uri="{FF2B5EF4-FFF2-40B4-BE49-F238E27FC236}">
                <a16:creationId xmlns:a16="http://schemas.microsoft.com/office/drawing/2014/main" id="{A528F0DB-15F9-48A4-B151-34B3FCFA5769}"/>
              </a:ext>
            </a:extLst>
          </p:cNvPr>
          <p:cNvPicPr>
            <a:picLocks noChangeAspect="1"/>
          </p:cNvPicPr>
          <p:nvPr/>
        </p:nvPicPr>
        <p:blipFill>
          <a:blip r:embed="rId10"/>
          <a:stretch>
            <a:fillRect/>
          </a:stretch>
        </p:blipFill>
        <p:spPr>
          <a:xfrm>
            <a:off x="3128457" y="1567095"/>
            <a:ext cx="5076190" cy="3723809"/>
          </a:xfrm>
          <a:prstGeom prst="rect">
            <a:avLst/>
          </a:prstGeom>
        </p:spPr>
      </p:pic>
    </p:spTree>
    <p:extLst>
      <p:ext uri="{BB962C8B-B14F-4D97-AF65-F5344CB8AC3E}">
        <p14:creationId xmlns:p14="http://schemas.microsoft.com/office/powerpoint/2010/main" val="202436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1240</Words>
  <Application>Microsoft Office PowerPoint</Application>
  <PresentationFormat>宽屏</PresentationFormat>
  <Paragraphs>95</Paragraphs>
  <Slides>19</Slides>
  <Notes>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黑体</vt:lpstr>
      <vt:lpstr>微软雅黑</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点线</dc:title>
  <dc:creator>倪畅</dc:creator>
  <cp:keywords>开题答辩</cp:keywords>
  <dc:description>倪畅开题答辩PPT</dc:description>
  <cp:lastModifiedBy>Ni Chang</cp:lastModifiedBy>
  <cp:revision>65</cp:revision>
  <dcterms:created xsi:type="dcterms:W3CDTF">2017-05-21T03:23:00Z</dcterms:created>
  <dcterms:modified xsi:type="dcterms:W3CDTF">2019-05-11T12:18:14Z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